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4"/>
  </p:notesMasterIdLst>
  <p:sldIdLst>
    <p:sldId id="391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3" r:id="rId34"/>
    <p:sldId id="424" r:id="rId35"/>
    <p:sldId id="425" r:id="rId36"/>
    <p:sldId id="426" r:id="rId37"/>
    <p:sldId id="427" r:id="rId38"/>
    <p:sldId id="428" r:id="rId39"/>
    <p:sldId id="429" r:id="rId40"/>
    <p:sldId id="430" r:id="rId41"/>
    <p:sldId id="431" r:id="rId42"/>
    <p:sldId id="432" r:id="rId43"/>
    <p:sldId id="433" r:id="rId44"/>
    <p:sldId id="434" r:id="rId45"/>
    <p:sldId id="435" r:id="rId46"/>
    <p:sldId id="436" r:id="rId47"/>
    <p:sldId id="437" r:id="rId48"/>
    <p:sldId id="438" r:id="rId49"/>
    <p:sldId id="439" r:id="rId50"/>
    <p:sldId id="440" r:id="rId51"/>
    <p:sldId id="441" r:id="rId52"/>
    <p:sldId id="442" r:id="rId53"/>
    <p:sldId id="443" r:id="rId54"/>
    <p:sldId id="444" r:id="rId55"/>
    <p:sldId id="445" r:id="rId56"/>
    <p:sldId id="446" r:id="rId57"/>
    <p:sldId id="447" r:id="rId58"/>
    <p:sldId id="448" r:id="rId59"/>
    <p:sldId id="449" r:id="rId60"/>
    <p:sldId id="450" r:id="rId61"/>
    <p:sldId id="451" r:id="rId62"/>
    <p:sldId id="452" r:id="rId63"/>
    <p:sldId id="453" r:id="rId64"/>
    <p:sldId id="454" r:id="rId65"/>
    <p:sldId id="455" r:id="rId66"/>
    <p:sldId id="456" r:id="rId67"/>
    <p:sldId id="457" r:id="rId68"/>
    <p:sldId id="458" r:id="rId69"/>
    <p:sldId id="459" r:id="rId70"/>
    <p:sldId id="460" r:id="rId71"/>
    <p:sldId id="461" r:id="rId72"/>
    <p:sldId id="462" r:id="rId73"/>
    <p:sldId id="463" r:id="rId74"/>
    <p:sldId id="464" r:id="rId75"/>
    <p:sldId id="465" r:id="rId76"/>
    <p:sldId id="466" r:id="rId77"/>
    <p:sldId id="467" r:id="rId78"/>
    <p:sldId id="468" r:id="rId79"/>
    <p:sldId id="469" r:id="rId80"/>
    <p:sldId id="470" r:id="rId81"/>
    <p:sldId id="471" r:id="rId82"/>
    <p:sldId id="472" r:id="rId83"/>
    <p:sldId id="473" r:id="rId84"/>
    <p:sldId id="474" r:id="rId85"/>
    <p:sldId id="475" r:id="rId86"/>
    <p:sldId id="476" r:id="rId87"/>
    <p:sldId id="477" r:id="rId88"/>
    <p:sldId id="478" r:id="rId89"/>
    <p:sldId id="479" r:id="rId90"/>
    <p:sldId id="480" r:id="rId91"/>
    <p:sldId id="481" r:id="rId92"/>
    <p:sldId id="482" r:id="rId93"/>
    <p:sldId id="483" r:id="rId94"/>
    <p:sldId id="484" r:id="rId95"/>
    <p:sldId id="485" r:id="rId96"/>
    <p:sldId id="486" r:id="rId97"/>
    <p:sldId id="487" r:id="rId98"/>
    <p:sldId id="488" r:id="rId99"/>
    <p:sldId id="489" r:id="rId100"/>
    <p:sldId id="490" r:id="rId101"/>
    <p:sldId id="491" r:id="rId102"/>
    <p:sldId id="492" r:id="rId10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089887DB-73B1-4A88-8555-9CB4C9C51B91}">
          <p14:sldIdLst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</p14:sldIdLst>
        </p14:section>
        <p14:section name="Başlıksız Bölüm" id="{96A5E38C-B8F5-4BB1-A172-4E18BB0769E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30" autoAdjust="0"/>
  </p:normalViewPr>
  <p:slideViewPr>
    <p:cSldViewPr snapToGrid="0">
      <p:cViewPr varScale="1">
        <p:scale>
          <a:sx n="86" d="100"/>
          <a:sy n="86" d="100"/>
        </p:scale>
        <p:origin x="690" y="84"/>
      </p:cViewPr>
      <p:guideLst/>
    </p:cSldViewPr>
  </p:slideViewPr>
  <p:outlineViewPr>
    <p:cViewPr>
      <p:scale>
        <a:sx n="33" d="100"/>
        <a:sy n="33" d="100"/>
      </p:scale>
      <p:origin x="0" y="-6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54B5D-1CCB-4AE4-9FCA-AC7A8CE79B59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0E793-746B-4F78-BF81-8EDFCF0E84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72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D09C-6845-4195-A74F-F3DCB1750D4B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78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D09C-6845-4195-A74F-F3DCB1750D4B}" type="slidenum">
              <a:rPr lang="tr-TR" smtClean="0"/>
              <a:pPr/>
              <a:t>40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310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D09C-6845-4195-A74F-F3DCB1750D4B}" type="slidenum">
              <a:rPr lang="tr-TR" smtClean="0"/>
              <a:pPr/>
              <a:t>45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82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D09C-6845-4195-A74F-F3DCB1750D4B}" type="slidenum">
              <a:rPr lang="tr-TR" smtClean="0"/>
              <a:pPr/>
              <a:t>84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481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0E9848-2577-DB69-26E9-E8345C2F5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EE481AE-5EE9-31BF-B24A-1F1D4B2C9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CDD1C98-A68D-2D22-A889-66082D5D7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6B80B4-23DE-494B-AA8B-FD689976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D6AFCB4-220E-4990-5730-410337B3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07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C5E34A-63FA-2BF2-1491-4C4A6E9C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7803966-01E5-D4A3-853B-2C9BAD2F7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C3DBE0-3BCA-D7A4-112C-60D4F9A3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D8528A-EFCB-ECD7-4726-189F181A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421D3A-AA67-4378-A2D3-316351C6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96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119877B-E945-8955-A9EA-446717265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37D6392-5720-ED48-7C94-E0FE6ADF5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4DB351-6583-7EDA-6562-114CB03C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5D511A-52D3-9D9D-9EDF-9B653639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FFB643-1B8D-F822-A1EA-68415514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13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E28AF1-2F9A-7D55-D311-CF1FB4C67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F6E4C7-6AF0-F70E-46EE-2F4E28BAC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068E130-8254-1E1D-E689-F51E6FCF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E3CCA6-D06F-530A-A9B1-D7C51939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E6CB01-2781-CD8A-D185-29F3E0DC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14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B9872B-D3E5-15E7-5FCE-EE34EA4B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2AD1900-3B58-22C4-D679-C0D129E07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E438E3-0F9A-7B1B-5698-16896541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EE35E0-7309-757E-A4A4-B242E556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C3CC63-96EC-DABC-61DB-F1C78F34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15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A0C5AE-B62F-6E3C-2EE6-5CE2E0E2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34137E-14DD-CC74-A9F3-4DCC96735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0B578B2-2C53-1F6C-FD4E-BB2A6AA8D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F2A8A1-216E-11CA-2BD1-7D2586B9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EF2D8E-F734-6655-9F1E-C7704FD6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89F8672-3635-540C-80C8-1965A6DC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51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30C48F-D5F3-BCB0-5C91-98058F2F5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A69F80C-9E07-437D-69F5-A13E385B1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A82D2DF-F6E6-7847-0C84-0B50C46B0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47D47ED-6E00-8879-501D-C62936F1D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DC398DA-064C-C656-1339-42C614C19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567A95E-DCAD-B2E5-9BBF-459F6C33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C9E0578-8E20-F094-0C8D-1249CC55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8DD2C6C-5F4C-8B5B-F8CB-023020BB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47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EA9672-8086-B44D-D024-A5DCD699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06EBC3C-4FB2-EF8A-C1FF-715CD274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5C56F71-EBA0-B73E-5AB6-EE54681C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2EAD68E-B2E1-54C2-8F84-E7626D34C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52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4E28D97-ABDA-0086-A80D-53B3A501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CCC78B5-0FD5-E7A0-77DE-D0A7CE58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6CF9283-8D07-2F21-2505-C7E13208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30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1C096C-AB53-4D89-2994-7F368976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93B5FB-3BE4-05A7-84F6-049B6188D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3591238-50BF-E726-A04A-4A7B78A81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B420ACF-80E7-5040-C765-9B9A8204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A3DBB21-9300-FC84-1DC4-80B06547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2A345F-9A1A-48D5-456B-F11C3551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52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2A0B3A-E226-450A-F454-165DD75D2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1A077D1-72A4-DD1F-B267-3902F89F8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CB1722F-49BA-E2A6-C43E-3FDDA4935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0B0904E-A14B-049A-81E5-8AD2495AB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2922E22-E68D-8447-F3C4-3C7EDA1D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F42EEE-B1F8-0845-1433-1D3F263C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23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E781F4B-5057-C83A-0C05-9117C41F3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2933C6-F904-2DFD-CB02-22130CE38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60170C-F1FF-0EB6-E02A-00F991A1D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8282-DAE1-44B2-9263-D6648EA9F452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244C8AE-0E0F-5E3E-70BF-7A5365CC3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D58131F-2C28-25CB-973C-1E37097A3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FDE5-D169-43F1-8478-1BB8AC6C9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91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94560" y="2623625"/>
            <a:ext cx="9129932" cy="3324944"/>
          </a:xfrm>
        </p:spPr>
        <p:txBody>
          <a:bodyPr>
            <a:normAutofit fontScale="92500" lnSpcReduction="10000"/>
          </a:bodyPr>
          <a:lstStyle/>
          <a:p>
            <a:r>
              <a:rPr lang="tr-TR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İçindekiler</a:t>
            </a:r>
          </a:p>
          <a:p>
            <a:pPr marL="514338" indent="-514338" algn="l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Hedef Belirleme</a:t>
            </a:r>
          </a:p>
          <a:p>
            <a:pPr marL="514338" indent="-514338" algn="l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Verimli Ders Çalışmayı olumsuz etkileyen Faktörler</a:t>
            </a:r>
          </a:p>
          <a:p>
            <a:pPr marL="514338" indent="-514338" algn="l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Ders Çalışma Programı Hazırlama</a:t>
            </a:r>
          </a:p>
          <a:p>
            <a:pPr marL="514338" indent="-514338" algn="l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Etkili Okuma</a:t>
            </a:r>
          </a:p>
          <a:p>
            <a:pPr marL="514338" indent="-514338" algn="l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Aktif Dinleme</a:t>
            </a:r>
          </a:p>
          <a:p>
            <a:pPr marL="514338" indent="-514338" algn="l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Etkili Not Tutma</a:t>
            </a:r>
          </a:p>
          <a:p>
            <a:pPr marL="514338" indent="-514338" algn="l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Doğru Tekrar Etme</a:t>
            </a:r>
            <a:endParaRPr lang="tr-T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78745" y="1361513"/>
            <a:ext cx="9144000" cy="6360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2800" dirty="0">
                <a:latin typeface="Arial" pitchFamily="34" charset="0"/>
                <a:cs typeface="Arial" pitchFamily="34" charset="0"/>
              </a:rPr>
              <a:t>VERİMLİ DERS ÇALIŞMA YÖNTEMLERİ</a:t>
            </a:r>
          </a:p>
        </p:txBody>
      </p:sp>
    </p:spTree>
    <p:extLst>
      <p:ext uri="{BB962C8B-B14F-4D97-AF65-F5344CB8AC3E}">
        <p14:creationId xmlns:p14="http://schemas.microsoft.com/office/powerpoint/2010/main" val="16684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5493" y="1133644"/>
            <a:ext cx="8064896" cy="1143000"/>
          </a:xfrm>
        </p:spPr>
        <p:txBody>
          <a:bodyPr/>
          <a:lstStyle/>
          <a:p>
            <a:r>
              <a:rPr lang="tr-TR" dirty="0" smtClean="0"/>
              <a:t>Düşünelim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5493" y="3024624"/>
            <a:ext cx="8064896" cy="1333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>
                <a:latin typeface="Arial" pitchFamily="34" charset="0"/>
                <a:cs typeface="Arial" pitchFamily="34" charset="0"/>
              </a:rPr>
              <a:t>Hedef belirlerken nelere dikkat etmeliyiz?</a:t>
            </a:r>
          </a:p>
        </p:txBody>
      </p:sp>
    </p:spTree>
    <p:extLst>
      <p:ext uri="{BB962C8B-B14F-4D97-AF65-F5344CB8AC3E}">
        <p14:creationId xmlns:p14="http://schemas.microsoft.com/office/powerpoint/2010/main" val="16998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38400" y="2216823"/>
            <a:ext cx="7772400" cy="4016709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24 saat sonra 2-4 dakikalık tekrar yapılmalıdır. Bundan sonra bilgi hafızada bir hafta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kalır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hafta sonraki 2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dakikalık üçüncü tekrardan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sonra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Dördüncü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tekrar bir ay sonra 2-4 dakika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yapılırsa,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bilgi uzun süreli hafızada saklanmış olur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349190" y="1125332"/>
            <a:ext cx="7772400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Tekrar Süreleri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371550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94878" y="1368734"/>
            <a:ext cx="10515600" cy="1325563"/>
          </a:xfrm>
        </p:spPr>
        <p:txBody>
          <a:bodyPr/>
          <a:lstStyle/>
          <a:p>
            <a:r>
              <a:rPr lang="tr-TR" dirty="0" smtClean="0"/>
              <a:t>Son Olarak 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694878" y="3212894"/>
            <a:ext cx="7772400" cy="2413248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Uyumadan önceki ve uykudan sonraki tekrarlar kalıcıdır.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Çünkü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uyku öğrenme üzerinde kalıcı bir etki yaratır.</a:t>
            </a:r>
          </a:p>
        </p:txBody>
      </p:sp>
    </p:spTree>
    <p:extLst>
      <p:ext uri="{BB962C8B-B14F-4D97-AF65-F5344CB8AC3E}">
        <p14:creationId xmlns:p14="http://schemas.microsoft.com/office/powerpoint/2010/main" val="34591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6400" y="1246071"/>
            <a:ext cx="10515600" cy="1325563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507272" y="3153433"/>
            <a:ext cx="10515600" cy="294628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Avcı, Yağmur: "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Sınıf İçi Rehberlik Etkinliklerinin Öğrencilerin Verimli Ders Çalışma Alışkanlıkları Üzerindeki 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Etkisi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", (Yüksek Lisans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Tezi,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Balıkesir Üniversitesi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Sosyal Bilimler Enstitüsü), (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2006)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64863" y="1154262"/>
            <a:ext cx="8291264" cy="11151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Hedef Belirlerken Dikkat Edilmesi Gereken Hususlar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77791" y="1829515"/>
            <a:ext cx="10515600" cy="4351338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Hedef ulaşılabilir ve motive edici olmalıdır.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/>
          </p:nvPr>
        </p:nvGraphicFramePr>
        <p:xfrm>
          <a:off x="2711624" y="2925184"/>
          <a:ext cx="6552728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lvl="0" algn="l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Günlük 12 saat çalışacağım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lvl="0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Günde iki oturum şeklinde toplamda 4 saat ve üzeri çalışacağım 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 descr="C:\Users\FURKAN ERTEK\AppData\Local\Microsoft\Windows\INetCache\IE\34EJ2BF2\65414-button-computer-facebook-like-icons-free-clipart-hq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8328" y="4113176"/>
            <a:ext cx="900000" cy="900000"/>
          </a:xfrm>
          <a:prstGeom prst="rect">
            <a:avLst/>
          </a:prstGeom>
          <a:noFill/>
        </p:spPr>
      </p:pic>
      <p:pic>
        <p:nvPicPr>
          <p:cNvPr id="8" name="Picture 6" descr="C:\Users\FURKAN ERTEK\AppData\Local\Microsoft\Windows\INetCache\IE\34EJ2BF2\abort-146072_960_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8328" y="3015511"/>
            <a:ext cx="900000" cy="901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71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136510" y="1120241"/>
            <a:ext cx="8136904" cy="92211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Hedef Belirlerken Dikkat Edilmesi Gereken Hususlar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36510" y="2078260"/>
            <a:ext cx="8136904" cy="493352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Başlangıç olarak küçük ve rahatça ulaşılabilir hedefler belirleyip bunlara ulaşmak önemlidir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Belirlediği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hedeflere ulaşan kişilerin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başaracağına olan inançları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artar böylece bu kişiler daha büyük hedefler belirleyip bunlara ulaşabilirler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42971"/>
              </p:ext>
            </p:extLst>
          </p:nvPr>
        </p:nvGraphicFramePr>
        <p:xfrm>
          <a:off x="2379937" y="3230316"/>
          <a:ext cx="7200800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0775">
                <a:tc>
                  <a:txBody>
                    <a:bodyPr/>
                    <a:lstStyle/>
                    <a:p>
                      <a:pPr lvl="0" algn="l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Bugün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matematikte temel kavramlar konusunu bitireceğim</a:t>
                      </a:r>
                      <a:endParaRPr lang="tr-TR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441">
                <a:tc>
                  <a:txBody>
                    <a:bodyPr/>
                    <a:lstStyle/>
                    <a:p>
                      <a:pPr lvl="0"/>
                      <a:r>
                        <a:rPr lang="tr-TR" sz="2000" b="1" dirty="0" smtClean="0">
                          <a:latin typeface="Arial" pitchFamily="34" charset="0"/>
                          <a:cs typeface="Arial" pitchFamily="34" charset="0"/>
                        </a:rPr>
                        <a:t>Bugün</a:t>
                      </a:r>
                      <a:r>
                        <a:rPr lang="tr-TR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üç kısma ayırdığım Matematikte Temel kavramlar konusunun ilk kısmını bitireceğim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" name="Picture 2" descr="C:\Users\FURKAN ERTEK\AppData\Local\Microsoft\Windows\INetCache\IE\34EJ2BF2\65414-button-computer-facebook-like-icons-free-clipart-hq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0376" y="3645024"/>
            <a:ext cx="900000" cy="900000"/>
          </a:xfrm>
          <a:prstGeom prst="rect">
            <a:avLst/>
          </a:prstGeom>
          <a:noFill/>
        </p:spPr>
      </p:pic>
      <p:pic>
        <p:nvPicPr>
          <p:cNvPr id="2054" name="Picture 6" descr="C:\Users\FURKAN ERTEK\AppData\Local\Microsoft\Windows\INetCache\IE\34EJ2BF2\abort-146072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0376" y="2671764"/>
            <a:ext cx="900000" cy="901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343283" y="961288"/>
            <a:ext cx="8291264" cy="1426171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Hedef Belirlerken Dikkat Edilmesi Gereken Hususlar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776654" y="2193570"/>
            <a:ext cx="7851386" cy="4572000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Hedef kontrol edilebilir olmalıdır.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Hedef oluştururken esneklik olmalıdır. </a:t>
            </a:r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401111"/>
              </p:ext>
            </p:extLst>
          </p:nvPr>
        </p:nvGraphicFramePr>
        <p:xfrm>
          <a:off x="2944849" y="3062179"/>
          <a:ext cx="6096000" cy="69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1377">
                <a:tc>
                  <a:txBody>
                    <a:bodyPr/>
                    <a:lstStyle/>
                    <a:p>
                      <a:r>
                        <a:rPr lang="tr-TR" sz="2400" b="0" dirty="0" smtClean="0">
                          <a:latin typeface="Arial" pitchFamily="34" charset="0"/>
                          <a:cs typeface="Arial" pitchFamily="34" charset="0"/>
                        </a:rPr>
                        <a:t>Günlük</a:t>
                      </a:r>
                      <a:r>
                        <a:rPr lang="tr-TR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en az 20 soru paragraf çözeceğim </a:t>
                      </a:r>
                      <a:endParaRPr lang="tr-TR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810393"/>
              </p:ext>
            </p:extLst>
          </p:nvPr>
        </p:nvGraphicFramePr>
        <p:xfrm>
          <a:off x="2855640" y="5377697"/>
          <a:ext cx="6096000" cy="822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tr-TR" sz="2400" b="0" dirty="0" smtClean="0">
                          <a:latin typeface="Arial" pitchFamily="34" charset="0"/>
                          <a:cs typeface="Arial" pitchFamily="34" charset="0"/>
                        </a:rPr>
                        <a:t>YKS</a:t>
                      </a:r>
                      <a:r>
                        <a:rPr lang="tr-TR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’ de  30 - 35 arası Türkçe neti yapmalıyım</a:t>
                      </a:r>
                      <a:endParaRPr lang="tr-TR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2397386" y="1134155"/>
            <a:ext cx="8291264" cy="1426171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Hedef Belirlerken Dikkat Edilmesi Gereken Hususlar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656818" y="2560326"/>
            <a:ext cx="7772400" cy="4572000"/>
          </a:xfrm>
        </p:spPr>
        <p:txBody>
          <a:bodyPr/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Kısa Orta ve Uzun vadeli hedefler koyulmalıdır. </a:t>
            </a:r>
          </a:p>
          <a:p>
            <a:pPr>
              <a:buNone/>
            </a:pPr>
            <a:endParaRPr lang="tr-TR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58344"/>
              </p:ext>
            </p:extLst>
          </p:nvPr>
        </p:nvGraphicFramePr>
        <p:xfrm>
          <a:off x="2567608" y="3160073"/>
          <a:ext cx="7056784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2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Uzun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Vadeli Hedef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Hukuk Fakültesi</a:t>
                      </a:r>
                      <a:r>
                        <a:rPr lang="tr-TR" sz="2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kazanmak istiyorum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Arial" pitchFamily="34" charset="0"/>
                          <a:cs typeface="Arial" pitchFamily="34" charset="0"/>
                        </a:rPr>
                        <a:t>Orta Vadeli Hedef</a:t>
                      </a:r>
                      <a:endParaRPr lang="tr-TR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Arial" pitchFamily="34" charset="0"/>
                          <a:cs typeface="Arial" pitchFamily="34" charset="0"/>
                        </a:rPr>
                        <a:t>AYT ’ de </a:t>
                      </a:r>
                      <a:r>
                        <a:rPr lang="tr-TR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80 soruda 55 net üzeri yapmalıyım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Arial" pitchFamily="34" charset="0"/>
                          <a:cs typeface="Arial" pitchFamily="34" charset="0"/>
                        </a:rPr>
                        <a:t>Kısa vadeli Hedef</a:t>
                      </a:r>
                      <a:endParaRPr lang="tr-TR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latin typeface="Arial" pitchFamily="34" charset="0"/>
                          <a:cs typeface="Arial" pitchFamily="34" charset="0"/>
                        </a:rPr>
                        <a:t>Günlük</a:t>
                      </a:r>
                      <a:r>
                        <a:rPr lang="tr-TR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edebiyat ve matematikten soru çözmeliyim</a:t>
                      </a:r>
                      <a:endParaRPr lang="tr-TR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0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2131409" y="1200190"/>
            <a:ext cx="8291264" cy="1426171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Hedef Belirlerken Dikkat Edilmesi Gereken Hususlar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41753" y="2626361"/>
            <a:ext cx="8280920" cy="3709392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Kısa orta uzun vadeli hedeflerinizi bir kağıda yazın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çalışma masanızda görebileceğiniz bir noktaya asın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böylece motivasyonunuzun düştüğünü hissettiğinizde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bu hedeflere bakarak motivasyonunuzu artırabilirsiniz 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2152762" y="4198435"/>
            <a:ext cx="8147248" cy="1600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Verimli Ders Çalışmayı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Olumsuz Etkileyen İç Faktörler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Verimli Ders Çalışmayı Olumsuz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Etkileyen Dış Faktörler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654386" y="1389992"/>
            <a:ext cx="9144000" cy="238760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tr-TR" dirty="0" smtClean="0"/>
              <a:t>VERİMLİ DERS ÇALIŞMAYI OLUMSUZ ETKİLEYEN FAKTÖRLER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82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2423592" y="878081"/>
            <a:ext cx="10515600" cy="1325563"/>
          </a:xfrm>
        </p:spPr>
        <p:txBody>
          <a:bodyPr/>
          <a:lstStyle/>
          <a:p>
            <a:r>
              <a:rPr lang="tr-TR" dirty="0" smtClean="0"/>
              <a:t>Düşüneli</a:t>
            </a:r>
            <a:r>
              <a:rPr lang="tr-TR" b="1" dirty="0" smtClean="0"/>
              <a:t>m</a:t>
            </a:r>
            <a:r>
              <a:rPr lang="tr-TR" dirty="0" smtClean="0"/>
              <a:t>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23592" y="2884139"/>
            <a:ext cx="7772400" cy="2269232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" pitchFamily="34" charset="0"/>
                <a:cs typeface="Arial" pitchFamily="34" charset="0"/>
              </a:rPr>
              <a:t>Verimli bir şekilde ders çalışmanızı engelleyen faktörler nelerdir?</a:t>
            </a:r>
          </a:p>
        </p:txBody>
      </p:sp>
    </p:spTree>
    <p:extLst>
      <p:ext uri="{BB962C8B-B14F-4D97-AF65-F5344CB8AC3E}">
        <p14:creationId xmlns:p14="http://schemas.microsoft.com/office/powerpoint/2010/main" val="10742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63029" y="1017606"/>
            <a:ext cx="10515600" cy="1325563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95600" y="2343169"/>
            <a:ext cx="7772400" cy="864096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Arial" pitchFamily="34" charset="0"/>
                <a:cs typeface="Arial" pitchFamily="34" charset="0"/>
              </a:rPr>
              <a:t>Verimli ders çalışmayı engelleyen faktörler </a:t>
            </a:r>
            <a:r>
              <a:rPr lang="tr-TR" sz="2000" b="1" dirty="0">
                <a:latin typeface="Arial" pitchFamily="34" charset="0"/>
                <a:cs typeface="Arial" pitchFamily="34" charset="0"/>
              </a:rPr>
              <a:t>iç ve dış faktörler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olmak üzere ikiye ayrılmaktadır. 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84344"/>
              </p:ext>
            </p:extLst>
          </p:nvPr>
        </p:nvGraphicFramePr>
        <p:xfrm>
          <a:off x="2495600" y="3859746"/>
          <a:ext cx="7200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tr-TR" sz="1900" dirty="0" smtClean="0"/>
                        <a:t>İç Faktörler</a:t>
                      </a:r>
                      <a:endParaRPr lang="tr-T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900" dirty="0" smtClean="0"/>
                        <a:t>Dış Faktörler</a:t>
                      </a:r>
                      <a:endParaRPr lang="tr-T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itchFamily="34" charset="0"/>
                          <a:cs typeface="Arial" pitchFamily="34" charset="0"/>
                        </a:rPr>
                        <a:t>Hayal</a:t>
                      </a:r>
                      <a:r>
                        <a:rPr lang="tr-TR" sz="1900" baseline="0" dirty="0" smtClean="0">
                          <a:latin typeface="Arial" pitchFamily="34" charset="0"/>
                          <a:cs typeface="Arial" pitchFamily="34" charset="0"/>
                        </a:rPr>
                        <a:t> Kurmak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itchFamily="34" charset="0"/>
                          <a:cs typeface="Arial" pitchFamily="34" charset="0"/>
                        </a:rPr>
                        <a:t>Telefon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itchFamily="34" charset="0"/>
                          <a:cs typeface="Arial" pitchFamily="34" charset="0"/>
                        </a:rPr>
                        <a:t>Endişeler</a:t>
                      </a:r>
                      <a:r>
                        <a:rPr lang="tr-TR" sz="1900" baseline="0" dirty="0" smtClean="0">
                          <a:latin typeface="Arial" pitchFamily="34" charset="0"/>
                          <a:cs typeface="Arial" pitchFamily="34" charset="0"/>
                        </a:rPr>
                        <a:t>e kapılmak </a:t>
                      </a:r>
                      <a:endParaRPr lang="tr-T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itchFamily="34" charset="0"/>
                          <a:cs typeface="Arial" pitchFamily="34" charset="0"/>
                        </a:rPr>
                        <a:t>Televizyon</a:t>
                      </a:r>
                      <a:endParaRPr lang="tr-T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itchFamily="34" charset="0"/>
                          <a:cs typeface="Arial" pitchFamily="34" charset="0"/>
                        </a:rPr>
                        <a:t>Müzik dinleyerek</a:t>
                      </a:r>
                      <a:r>
                        <a:rPr lang="tr-TR" sz="1900" baseline="0" dirty="0" smtClean="0">
                          <a:latin typeface="Arial" pitchFamily="34" charset="0"/>
                          <a:cs typeface="Arial" pitchFamily="34" charset="0"/>
                        </a:rPr>
                        <a:t> ders çalışmak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itchFamily="34" charset="0"/>
                          <a:cs typeface="Arial" pitchFamily="34" charset="0"/>
                        </a:rPr>
                        <a:t>Arkadaş ortamları</a:t>
                      </a:r>
                      <a:endParaRPr lang="tr-T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9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85332" y="1011896"/>
            <a:ext cx="10515600" cy="1325563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254074" y="2364462"/>
            <a:ext cx="84969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Arial" pitchFamily="34" charset="0"/>
                <a:cs typeface="Arial" pitchFamily="34" charset="0"/>
              </a:rPr>
              <a:t>1. Hayal Kurmak: 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Çalışmayı engelleyen ve dikkati dağıtan en önemli etkenlerden biridir. Çalışmaya başladığınızda hayaller sizi sarıyorsa;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 Hayal kurmayı kendinize ödül olarak verin 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i="1" dirty="0">
                <a:latin typeface="Arial" pitchFamily="34" charset="0"/>
                <a:cs typeface="Arial" pitchFamily="34" charset="0"/>
              </a:rPr>
              <a:t>“Çalışmam bittikten 10 </a:t>
            </a:r>
            <a:r>
              <a:rPr lang="tr-TR" sz="2400" i="1" dirty="0" err="1">
                <a:latin typeface="Arial" pitchFamily="34" charset="0"/>
                <a:cs typeface="Arial" pitchFamily="34" charset="0"/>
              </a:rPr>
              <a:t>dk</a:t>
            </a:r>
            <a:r>
              <a:rPr lang="tr-TR" sz="2400" i="1" dirty="0">
                <a:latin typeface="Arial" pitchFamily="34" charset="0"/>
                <a:cs typeface="Arial" pitchFamily="34" charset="0"/>
              </a:rPr>
              <a:t> sonra hayal kuracağım”</a:t>
            </a: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2207567" y="3200399"/>
            <a:ext cx="8905909" cy="2497015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Hedef Belirlemenin Önemi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Hedef Belirleme Aşamaları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Hedef Belirlerken Dikkat Edilmesi Gereken Hususlar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847557" y="1417785"/>
            <a:ext cx="9144000" cy="105812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tr-TR" dirty="0" smtClean="0"/>
              <a:t>HEDEF BELİRLEME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23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9214" y="1145711"/>
            <a:ext cx="10515600" cy="1325563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053351" y="2697150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Eğer hayalleri erteleyemiyorsanız hayal kurmaya devam edin motivasyonunuz artınca derse tekrar dönün</a:t>
            </a:r>
          </a:p>
          <a:p>
            <a:pPr>
              <a:buFont typeface="Arial" pitchFamily="34" charset="0"/>
              <a:buChar char="•"/>
            </a:pP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 Derse dönemediğinizi fark ederseniz kısa bir süre; kalkın, yürüyün, hafif egzersizler yapın</a:t>
            </a: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4971" y="1116332"/>
            <a:ext cx="10515600" cy="1325563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109107" y="2441895"/>
            <a:ext cx="849694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Arial" pitchFamily="34" charset="0"/>
                <a:cs typeface="Arial" pitchFamily="34" charset="0"/>
              </a:rPr>
              <a:t>2. Endişelere Kapılmak: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285744" indent="-285744">
              <a:buFont typeface="Arial" panose="020B0604020202020204" pitchFamily="34" charset="0"/>
              <a:buChar char="•"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Yaptığınız bir çalışmaya tam olarak kendinizi verebilmeniz için kendinize güvenmeniz gerekmektedir.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Kendine yeterince güvenemeyen kişiler ders çalışırken kendilerini yeterince derse veremezler bu yüzden dersten alınan verim düşer ya da kişide erteleme davranışı başlar.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95761" y="1134559"/>
            <a:ext cx="10515600" cy="1325563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086804" y="2085055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Kendine güvenin artması için kişinin o işi yapabileceğine kendini inandırması gerekmektedir. 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Bu noktada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Sınav Kaygısı ve Erteleme Davranışı konularında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anlatılan olumlu düşüncelere odaklanma,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zihnimizdeki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olumsuz düşünceleri uzaklaştırmayı ve derse odaklanmayı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artırmaktadır.</a:t>
            </a:r>
            <a:endParaRPr lang="tr-TR" sz="2400" i="1" dirty="0">
              <a:latin typeface="Arial" pitchFamily="34" charset="0"/>
              <a:cs typeface="Arial" pitchFamily="34" charset="0"/>
            </a:endParaRPr>
          </a:p>
          <a:p>
            <a:endParaRPr lang="tr-TR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9800" y="1086365"/>
            <a:ext cx="7772400" cy="1143000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07520" y="2409384"/>
            <a:ext cx="8276456" cy="864096"/>
          </a:xfrm>
        </p:spPr>
        <p:txBody>
          <a:bodyPr>
            <a:noAutofit/>
          </a:bodyPr>
          <a:lstStyle/>
          <a:p>
            <a:r>
              <a:rPr lang="tr-TR" sz="2400" b="1" dirty="0">
                <a:latin typeface="Arial" pitchFamily="34" charset="0"/>
                <a:cs typeface="Arial" pitchFamily="34" charset="0"/>
              </a:rPr>
              <a:t>Bilgi Notu: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Sınav Kaygısı ve Erteleme davranışı da verimli ders çalışmayı olumsuz etkileyen faktörlerdendir.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209800" y="3453500"/>
            <a:ext cx="835292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Arial" pitchFamily="34" charset="0"/>
                <a:cs typeface="Arial" pitchFamily="34" charset="0"/>
              </a:rPr>
              <a:t>3. Televizyon, Telefon, Sosyal Medya:</a:t>
            </a:r>
          </a:p>
          <a:p>
            <a:endParaRPr lang="tr-TR" sz="2400" b="1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Televizyon telefon ve sosyal medya kullanımı verimli ders çalışmayı çok olumsuz etkileyen faktörlerdendir. 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Bu yüzden bunları bir süre kullanmayı bırakmak ya da kullanımlarına sınırlama getirmek çok önemlidir. 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8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3328" y="1354645"/>
            <a:ext cx="7772400" cy="1143000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133328" y="3500656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Bunu tek başınıza yapamıyorsanız size sınırlama getirmesi için bir başkasından yardım alabilirsiniz 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ancak kendi başınıza bunları kullanmayı bırakmak ya da sınırlama getirmek daha çok etkili olacaktır.</a:t>
            </a:r>
          </a:p>
        </p:txBody>
      </p:sp>
    </p:spTree>
    <p:extLst>
      <p:ext uri="{BB962C8B-B14F-4D97-AF65-F5344CB8AC3E}">
        <p14:creationId xmlns:p14="http://schemas.microsoft.com/office/powerpoint/2010/main" val="1751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62668" y="1168013"/>
            <a:ext cx="10515600" cy="1325563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158955" y="2370835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Arial" pitchFamily="34" charset="0"/>
                <a:cs typeface="Arial" pitchFamily="34" charset="0"/>
              </a:rPr>
              <a:t>4. Müzik Dinlemek:</a:t>
            </a:r>
          </a:p>
          <a:p>
            <a:endParaRPr lang="tr-TR" sz="2400" b="1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Yeni bir konu öğrenirken müzik dinlemek konunun anlaşılmasını zorlaştırmaktadır.  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Bu yüzden müzik dinlemek ders çalıştıktan sonra kişinin kendisine verdiği ödüllerden biri olabilir.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Ders çalışırken müzik dinlememek odaklanmayı artırır.</a:t>
            </a:r>
          </a:p>
        </p:txBody>
      </p:sp>
    </p:spTree>
    <p:extLst>
      <p:ext uri="{BB962C8B-B14F-4D97-AF65-F5344CB8AC3E}">
        <p14:creationId xmlns:p14="http://schemas.microsoft.com/office/powerpoint/2010/main" val="11687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89623" y="1378022"/>
            <a:ext cx="7772400" cy="1143000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189623" y="302910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Arial" pitchFamily="34" charset="0"/>
                <a:cs typeface="Arial" pitchFamily="34" charset="0"/>
              </a:rPr>
              <a:t>5. Arkadaş Ortamları:</a:t>
            </a:r>
          </a:p>
          <a:p>
            <a:endParaRPr lang="tr-TR" sz="2400" b="1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Verimli ders çalışmayı çok olumsuz etkileyen faktörlerden bir diğeri de arkadaş ortamlarıdır. 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Arkadaş ortamlarında çok vakit geçirmek odaklanmayı azaltır ve erteleme davranışını artırır. 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51878" y="1056501"/>
            <a:ext cx="10515600" cy="1325563"/>
          </a:xfrm>
        </p:spPr>
        <p:txBody>
          <a:bodyPr>
            <a:no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sz="3600" dirty="0"/>
              <a:t>Verimli Ders Çalışmayı olumsuz etkileyen Faktörler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302604" y="251804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Arkadaş ortamlarında çok fazla vakit geçirmek ders çalışmanızı olumsuz etkileyeceği için kaygı düzeyinizi de artırır. 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Kaygı düzeyinin artması da kişinin kendine olan güvenini azaltır.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Erteleme davranışı ve odaklama problemlerinin ortaya çıkmasına sebep olur</a:t>
            </a:r>
          </a:p>
        </p:txBody>
      </p:sp>
    </p:spTree>
    <p:extLst>
      <p:ext uri="{BB962C8B-B14F-4D97-AF65-F5344CB8AC3E}">
        <p14:creationId xmlns:p14="http://schemas.microsoft.com/office/powerpoint/2010/main" val="5128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63030" y="1015019"/>
            <a:ext cx="10515600" cy="1325563"/>
          </a:xfrm>
        </p:spPr>
        <p:txBody>
          <a:bodyPr>
            <a:normAutofit/>
          </a:bodyPr>
          <a:lstStyle/>
          <a:p>
            <a:pPr marL="742932" indent="-742932">
              <a:buFont typeface="+mj-lt"/>
              <a:buAutoNum type="arabicPeriod" startAt="2"/>
            </a:pPr>
            <a:r>
              <a:rPr lang="tr-TR" dirty="0" smtClean="0"/>
              <a:t>Verimli Ders Çalışmayı olumsuz etkileyen Faktörler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2513751" y="2340582"/>
            <a:ext cx="78488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Arkadaş ortamların etkisini azaltabilmek için 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sz="5200" dirty="0">
                <a:latin typeface="Arial" pitchFamily="34" charset="0"/>
                <a:cs typeface="Arial" pitchFamily="34" charset="0"/>
              </a:rPr>
              <a:t>HAYIR</a:t>
            </a:r>
            <a:r>
              <a:rPr lang="tr-TR" dirty="0">
                <a:latin typeface="Arial" pitchFamily="34" charset="0"/>
                <a:cs typeface="Arial" pitchFamily="34" charset="0"/>
              </a:rPr>
              <a:t>      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diyebilmek çok önemlidir. 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sz="2400" b="1" i="1" dirty="0">
                <a:latin typeface="Arial" pitchFamily="34" charset="0"/>
                <a:cs typeface="Arial" pitchFamily="34" charset="0"/>
              </a:rPr>
              <a:t>Hayallerinize ulaşmak arkadaşlarınızı memnun etmekten çok daha önemlidir.</a:t>
            </a:r>
          </a:p>
        </p:txBody>
      </p:sp>
    </p:spTree>
    <p:extLst>
      <p:ext uri="{BB962C8B-B14F-4D97-AF65-F5344CB8AC3E}">
        <p14:creationId xmlns:p14="http://schemas.microsoft.com/office/powerpoint/2010/main" val="1975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2103863" y="3702204"/>
            <a:ext cx="8229600" cy="231683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 Çalışma Programı Neden Gerekli?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 Çalışma Programının Faydaları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 Çalışma Programı Hazırlarken Dikkat Edilecek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Hususlar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Soru Çözüm Hedefleri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tr-TR" dirty="0" smtClean="0"/>
              <a:t>DERS ÇALIŞMA PROGRAMI HAZIRLAMA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85651" y="1246474"/>
            <a:ext cx="10515600" cy="1325563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Düşünelim ?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339770" y="3655157"/>
            <a:ext cx="8280920" cy="1693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>
                <a:latin typeface="Arial" pitchFamily="34" charset="0"/>
                <a:cs typeface="Arial" pitchFamily="34" charset="0"/>
              </a:rPr>
              <a:t>Başarıya giden yolda hedef belirlemek niçin önemlidir?</a:t>
            </a:r>
          </a:p>
        </p:txBody>
      </p:sp>
    </p:spTree>
    <p:extLst>
      <p:ext uri="{BB962C8B-B14F-4D97-AF65-F5344CB8AC3E}">
        <p14:creationId xmlns:p14="http://schemas.microsoft.com/office/powerpoint/2010/main" val="26215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1182284"/>
            <a:ext cx="10515600" cy="1325563"/>
          </a:xfrm>
        </p:spPr>
        <p:txBody>
          <a:bodyPr>
            <a:normAutofit/>
          </a:bodyPr>
          <a:lstStyle/>
          <a:p>
            <a:pPr marL="742932" indent="-742932">
              <a:buFont typeface="+mj-lt"/>
              <a:buAutoNum type="arabicPeriod" startAt="3"/>
            </a:pPr>
            <a:r>
              <a:rPr lang="tr-TR" dirty="0" smtClean="0"/>
              <a:t>Ders Çalışma Programı Hazırlama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338039" y="2507847"/>
            <a:ext cx="7772400" cy="4572000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" pitchFamily="34" charset="0"/>
                <a:cs typeface="Arial" pitchFamily="34" charset="0"/>
              </a:rPr>
              <a:t>Daha önce ders çalışma programı kullandınız mı?</a:t>
            </a:r>
          </a:p>
          <a:p>
            <a:endParaRPr lang="tr-TR" sz="4000" dirty="0">
              <a:latin typeface="Arial" pitchFamily="34" charset="0"/>
              <a:cs typeface="Arial" pitchFamily="34" charset="0"/>
            </a:endParaRPr>
          </a:p>
          <a:p>
            <a:r>
              <a:rPr lang="tr-TR" sz="4000" dirty="0">
                <a:latin typeface="Arial" pitchFamily="34" charset="0"/>
                <a:cs typeface="Arial" pitchFamily="34" charset="0"/>
              </a:rPr>
              <a:t>Kullandıysanız karşılaştığınız zorluklar nelerdi?</a:t>
            </a:r>
          </a:p>
        </p:txBody>
      </p:sp>
    </p:spTree>
    <p:extLst>
      <p:ext uri="{BB962C8B-B14F-4D97-AF65-F5344CB8AC3E}">
        <p14:creationId xmlns:p14="http://schemas.microsoft.com/office/powerpoint/2010/main" val="33557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74181" y="1179164"/>
            <a:ext cx="10515600" cy="1325563"/>
          </a:xfrm>
        </p:spPr>
        <p:txBody>
          <a:bodyPr>
            <a:normAutofit/>
          </a:bodyPr>
          <a:lstStyle/>
          <a:p>
            <a:pPr marL="742932" indent="-742932">
              <a:buFont typeface="+mj-lt"/>
              <a:buAutoNum type="arabicPeriod" startAt="3"/>
            </a:pPr>
            <a:r>
              <a:rPr lang="tr-TR" dirty="0" smtClean="0"/>
              <a:t>Ders Çalışma Programı Hazırlama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390138" y="3408246"/>
            <a:ext cx="7772400" cy="2269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i="1" dirty="0">
                <a:latin typeface="Arial" pitchFamily="34" charset="0"/>
                <a:cs typeface="Arial" pitchFamily="34" charset="0"/>
              </a:rPr>
              <a:t>“Pek çok insanın, diğerlerinin boşa harcadığı zamanı kullanarak öne geçtiğini gözlemledim”</a:t>
            </a:r>
          </a:p>
          <a:p>
            <a:pPr algn="r">
              <a:buNone/>
            </a:pPr>
            <a:r>
              <a:rPr lang="tr-TR" sz="3200" i="1" dirty="0">
                <a:latin typeface="Arial" pitchFamily="34" charset="0"/>
                <a:cs typeface="Arial" pitchFamily="34" charset="0"/>
              </a:rPr>
              <a:t>Henry Ford </a:t>
            </a:r>
          </a:p>
        </p:txBody>
      </p:sp>
    </p:spTree>
    <p:extLst>
      <p:ext uri="{BB962C8B-B14F-4D97-AF65-F5344CB8AC3E}">
        <p14:creationId xmlns:p14="http://schemas.microsoft.com/office/powerpoint/2010/main" val="10649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1673" y="1312979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Düşünelim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09800" y="3517507"/>
            <a:ext cx="7772400" cy="1512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dirty="0">
                <a:latin typeface="Arial" pitchFamily="34" charset="0"/>
                <a:cs typeface="Arial" pitchFamily="34" charset="0"/>
              </a:rPr>
              <a:t>Önceki slaytta okuduğunuz söz size neyi ifade etmektedir?</a:t>
            </a:r>
          </a:p>
        </p:txBody>
      </p:sp>
    </p:spTree>
    <p:extLst>
      <p:ext uri="{BB962C8B-B14F-4D97-AF65-F5344CB8AC3E}">
        <p14:creationId xmlns:p14="http://schemas.microsoft.com/office/powerpoint/2010/main" val="41773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64474" y="855779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Ders Çalışma Programı Neden Gerekli?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27609" y="1941034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Gerek çalışmaya başlamakta güçlük çekmenin gerekse zamandan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yeterince </a:t>
            </a:r>
            <a:r>
              <a:rPr lang="tr-TR" dirty="0">
                <a:latin typeface="Arial" pitchFamily="34" charset="0"/>
                <a:cs typeface="Arial" pitchFamily="34" charset="0"/>
              </a:rPr>
              <a:t>yararlanamamanın en önemli sebebi;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"önce </a:t>
            </a:r>
            <a:r>
              <a:rPr lang="tr-TR" dirty="0">
                <a:latin typeface="Arial" pitchFamily="34" charset="0"/>
                <a:cs typeface="Arial" pitchFamily="34" charset="0"/>
              </a:rPr>
              <a:t>ufak tefek önemsiz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konuları </a:t>
            </a:r>
            <a:r>
              <a:rPr lang="tr-TR" dirty="0">
                <a:latin typeface="Arial" pitchFamily="34" charset="0"/>
                <a:cs typeface="Arial" pitchFamily="34" charset="0"/>
              </a:rPr>
              <a:t>elemek ve daha sonra çalışmaya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başlamak" </a:t>
            </a:r>
            <a:r>
              <a:rPr lang="tr-TR" dirty="0">
                <a:latin typeface="Arial" pitchFamily="34" charset="0"/>
                <a:cs typeface="Arial" pitchFamily="34" charset="0"/>
              </a:rPr>
              <a:t>isteğidir.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Başarıya ulaşmak </a:t>
            </a:r>
            <a:r>
              <a:rPr lang="tr-TR" dirty="0">
                <a:latin typeface="Arial" pitchFamily="34" charset="0"/>
                <a:cs typeface="Arial" pitchFamily="34" charset="0"/>
              </a:rPr>
              <a:t>ancak zamanı etkili ve planlı kullanmakla mümkündür.</a:t>
            </a:r>
          </a:p>
        </p:txBody>
      </p:sp>
    </p:spTree>
    <p:extLst>
      <p:ext uri="{BB962C8B-B14F-4D97-AF65-F5344CB8AC3E}">
        <p14:creationId xmlns:p14="http://schemas.microsoft.com/office/powerpoint/2010/main" val="37012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942170" y="1101106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Ders Çalışma Programı Neden Gerekli?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72215" y="2742973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Kararsızlık ve karışıklık ancak hangi dersi ne zaman yapacağınızı belirli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bir </a:t>
            </a:r>
            <a:r>
              <a:rPr lang="tr-TR" dirty="0">
                <a:latin typeface="Arial" pitchFamily="34" charset="0"/>
                <a:cs typeface="Arial" pitchFamily="34" charset="0"/>
              </a:rPr>
              <a:t>sıraya koymakla yani "Karar Vermekle" ortadan kalkar.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İşte </a:t>
            </a:r>
            <a:r>
              <a:rPr lang="tr-TR" dirty="0">
                <a:latin typeface="Arial" pitchFamily="34" charset="0"/>
                <a:cs typeface="Arial" pitchFamily="34" charset="0"/>
              </a:rPr>
              <a:t>çalışmada plan;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tr-TR" dirty="0">
                <a:latin typeface="Arial" pitchFamily="34" charset="0"/>
                <a:cs typeface="Arial" pitchFamily="34" charset="0"/>
              </a:rPr>
              <a:t>nasıl", "ne zaman" ve "nerede" çalışacağınıza karar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vermek demektir.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865653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Ders Çalışma Programının Faydaları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35560" y="2008653"/>
            <a:ext cx="8075240" cy="3834586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Erteleme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davranışından kurtulmak,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Sınav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Kaygısını azalmak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Verimli ders çalışmayı olumsuz etkileyen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faktörleri ortadan kaldırmak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</a:t>
            </a: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Belirlediğiniz kısa ve orta vadeli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hedefleri değerlendirebilmek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için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Ders çalışma programı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hazırlayıp uygulamak çok önemlidir. 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32720" y="104263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Ders Çalışma Programı Hazırlarken Dikkat Edilecek Hususlar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01888" y="2319453"/>
            <a:ext cx="7978080" cy="3646447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Bir çalışma planı hazırlamadaki basamaklar aşağıda verilmiştir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tr-TR" sz="1400" dirty="0">
              <a:latin typeface="Arial" pitchFamily="34" charset="0"/>
              <a:cs typeface="Arial" pitchFamily="34" charset="0"/>
            </a:endParaRP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Sınav müfredatına göre çalışacağınız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dersleri belirleyin</a:t>
            </a:r>
          </a:p>
          <a:p>
            <a:endParaRPr lang="tr-TR" sz="2400" b="1" dirty="0"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latin typeface="Arial" pitchFamily="34" charset="0"/>
                <a:cs typeface="Arial" pitchFamily="34" charset="0"/>
              </a:rPr>
              <a:t>Uyuma ve uyanma saatlerinizi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tespit edin.</a:t>
            </a: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Bir hafta gün içindeki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rutininizi gözlemleyin</a:t>
            </a:r>
          </a:p>
        </p:txBody>
      </p:sp>
    </p:spTree>
    <p:extLst>
      <p:ext uri="{BB962C8B-B14F-4D97-AF65-F5344CB8AC3E}">
        <p14:creationId xmlns:p14="http://schemas.microsoft.com/office/powerpoint/2010/main" val="4768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86216" y="1110981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Ders Çalışma Programı </a:t>
            </a:r>
            <a:r>
              <a:rPr lang="tr-TR" dirty="0" smtClean="0"/>
              <a:t>Hazırlarken Dikkat Edilecek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355384" y="2687444"/>
            <a:ext cx="7978080" cy="3479180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itchFamily="34" charset="0"/>
                <a:cs typeface="Arial" pitchFamily="34" charset="0"/>
              </a:rPr>
              <a:t>Ders çalışmaya başlayacağınız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saat aralığını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belirleyin 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Günlük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çalışacağınız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ders ikililerini ya da üçlülerini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belirleyin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latin typeface="Arial" pitchFamily="34" charset="0"/>
                <a:cs typeface="Arial" pitchFamily="34" charset="0"/>
              </a:rPr>
              <a:t>Paragraf soru çözümüne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ve (konuya çalışıldıysa)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problem soru çözümüne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günlük vakit ayırın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latin typeface="Arial" pitchFamily="34" charset="0"/>
                <a:cs typeface="Arial" pitchFamily="34" charset="0"/>
              </a:rPr>
              <a:t>Çok değil verimli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çalışmaya odaklanın.</a:t>
            </a:r>
          </a:p>
        </p:txBody>
      </p:sp>
    </p:spTree>
    <p:extLst>
      <p:ext uri="{BB962C8B-B14F-4D97-AF65-F5344CB8AC3E}">
        <p14:creationId xmlns:p14="http://schemas.microsoft.com/office/powerpoint/2010/main" val="3936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5" y="1438506"/>
            <a:ext cx="8778119" cy="4366757"/>
          </a:xfrm>
        </p:spPr>
      </p:pic>
    </p:spTree>
    <p:extLst>
      <p:ext uri="{BB962C8B-B14F-4D97-AF65-F5344CB8AC3E}">
        <p14:creationId xmlns:p14="http://schemas.microsoft.com/office/powerpoint/2010/main" val="21060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2063552" y="1044074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Ders Çalışma Programı </a:t>
            </a:r>
            <a:r>
              <a:rPr lang="tr-TR" dirty="0" smtClean="0"/>
              <a:t>Hazırlarken Dikkat Edilecek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063552" y="2570604"/>
            <a:ext cx="8712968" cy="3384376"/>
          </a:xfrm>
        </p:spPr>
        <p:txBody>
          <a:bodyPr>
            <a:noAutofit/>
          </a:bodyPr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Programı oluşturduktan sonra iki hafta deneyin ve problem yaşanan yerlerde değişiklik yapın</a:t>
            </a:r>
          </a:p>
          <a:p>
            <a:endParaRPr lang="tr-TR" sz="1800" dirty="0">
              <a:latin typeface="Arial" pitchFamily="34" charset="0"/>
              <a:cs typeface="Arial" pitchFamily="34" charset="0"/>
            </a:endParaRPr>
          </a:p>
          <a:p>
            <a:r>
              <a:rPr lang="tr-TR" dirty="0">
                <a:latin typeface="Arial" pitchFamily="34" charset="0"/>
                <a:cs typeface="Arial" pitchFamily="34" charset="0"/>
              </a:rPr>
              <a:t>Ders çalışmak için ayırdığınız zamanı olabildiğince değiştirmeyin.</a:t>
            </a:r>
          </a:p>
          <a:p>
            <a:endParaRPr lang="tr-TR" sz="1800" dirty="0">
              <a:latin typeface="Arial" pitchFamily="34" charset="0"/>
              <a:cs typeface="Arial" pitchFamily="34" charset="0"/>
            </a:endParaRPr>
          </a:p>
          <a:p>
            <a:r>
              <a:rPr lang="tr-TR" dirty="0">
                <a:latin typeface="Arial" pitchFamily="34" charset="0"/>
                <a:cs typeface="Arial" pitchFamily="34" charset="0"/>
              </a:rPr>
              <a:t>Saatli programa uyamıyorsanız saat yerine zaman aralığı vererek programınız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oluşturun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1095325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/>
            </a:pPr>
            <a:r>
              <a:rPr lang="tr-TR" dirty="0" smtClean="0"/>
              <a:t>Hedef Belirleme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91544" y="2420888"/>
            <a:ext cx="8064896" cy="1621160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itchFamily="34" charset="0"/>
                <a:cs typeface="Arial" pitchFamily="34" charset="0"/>
              </a:rPr>
              <a:t>İnsanın kendi kendine </a:t>
            </a:r>
            <a:r>
              <a:rPr lang="tr-TR" sz="3200" b="1" dirty="0">
                <a:latin typeface="Arial" pitchFamily="34" charset="0"/>
                <a:cs typeface="Arial" pitchFamily="34" charset="0"/>
              </a:rPr>
              <a:t>etkin  bir çalışma 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yapabilmesi için çalışacağı konuya </a:t>
            </a:r>
            <a:r>
              <a:rPr lang="tr-TR" sz="3200" b="1" dirty="0">
                <a:latin typeface="Arial" pitchFamily="34" charset="0"/>
                <a:cs typeface="Arial" pitchFamily="34" charset="0"/>
              </a:rPr>
              <a:t>ilgi duyması</a:t>
            </a:r>
            <a:r>
              <a:rPr lang="tr-TR" sz="3200" dirty="0">
                <a:latin typeface="Arial" pitchFamily="34" charset="0"/>
                <a:cs typeface="Arial" pitchFamily="34" charset="0"/>
              </a:rPr>
              <a:t> gereklidir.</a:t>
            </a:r>
          </a:p>
        </p:txBody>
      </p:sp>
    </p:spTree>
    <p:extLst>
      <p:ext uri="{BB962C8B-B14F-4D97-AF65-F5344CB8AC3E}">
        <p14:creationId xmlns:p14="http://schemas.microsoft.com/office/powerpoint/2010/main" val="41173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2230820" y="1150723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Ders Çalışma Programı </a:t>
            </a:r>
            <a:r>
              <a:rPr lang="tr-TR" dirty="0" smtClean="0"/>
              <a:t>Hazırlarken Dikkat Edilecek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063552" y="2542478"/>
            <a:ext cx="8712968" cy="5006898"/>
          </a:xfrm>
        </p:spPr>
        <p:txBody>
          <a:bodyPr>
            <a:no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Konu eksiğinizin çok olduğu ya da zorlandığınız derslere daha çok ağırlık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verin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Programa günlük ve haftalık tekrarlarınızı koymayı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unutmayın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Başlarda programda uyamadığınız günler ve dersler olacaktır 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Pes etmeyin programı tekrar hazırlamayın sadece devam edin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8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695562" y="1222492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Ders Çalışma Programı </a:t>
            </a:r>
            <a:r>
              <a:rPr lang="tr-TR" dirty="0" smtClean="0"/>
              <a:t>Hazırlarken Dikkat Edilecek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063552" y="2029522"/>
            <a:ext cx="8147248" cy="430437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Unutmayın!!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programlı çalışmaya alışmak için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programı tamamlayıp başarma hissini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yaşamalısınız.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Bunun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içinde programda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esnek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davranın; 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Programı başlangıçta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hafif oluşturun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daha sonra yavaş yavaş programınızı zorlaştırın.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16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250976" y="1196400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Ders Çalışma Programı </a:t>
            </a:r>
            <a:r>
              <a:rPr lang="tr-TR" dirty="0" smtClean="0"/>
              <a:t>Hazırlarken Dikkat Edilecek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38400" y="2464419"/>
            <a:ext cx="7772400" cy="3445727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Başlangıçta oluşturulan yoğun ya da çok katı bir program bir süre iyi gitse de daha sonra bıkkınlık hissi oluşturabilir.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da erteleme davranışı ve sınav kaygısını tetikleyebilir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Tüm bunlara rağmen ders programı oluşturmakta zorlanıyorsanız bir uzmandan yardım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alın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2543719" y="1416205"/>
            <a:ext cx="7772400" cy="706091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Soru Çözüm Kağıdı Örneği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983"/>
          <a:stretch/>
        </p:blipFill>
        <p:spPr>
          <a:xfrm>
            <a:off x="1603151" y="2552099"/>
            <a:ext cx="9893756" cy="3714886"/>
          </a:xfrm>
        </p:spPr>
      </p:pic>
    </p:spTree>
    <p:extLst>
      <p:ext uri="{BB962C8B-B14F-4D97-AF65-F5344CB8AC3E}">
        <p14:creationId xmlns:p14="http://schemas.microsoft.com/office/powerpoint/2010/main" val="8236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3487085" y="1129495"/>
            <a:ext cx="7772400" cy="922115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Soru Çözüm Hedefleri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870301" y="2230244"/>
            <a:ext cx="8946382" cy="3980985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Program oturduktan sonra günlük ve haftalık soru çözüm hedefleri koyulmalı ve bunlar soru çözüm kağıtlarına işlenmelidir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Başlangıçta günlük ve haftalık soru çözüm hedeflerini düşük tutun 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Hedefe ulaştıkça hedefinizi yükseltin 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Hedefe ulaşamazsanız hedefinizi küçültün veya sabit tutun.</a:t>
            </a:r>
          </a:p>
        </p:txBody>
      </p:sp>
    </p:spTree>
    <p:extLst>
      <p:ext uri="{BB962C8B-B14F-4D97-AF65-F5344CB8AC3E}">
        <p14:creationId xmlns:p14="http://schemas.microsoft.com/office/powerpoint/2010/main" val="496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2491449" y="1328318"/>
            <a:ext cx="7772400" cy="922115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Soru Çözüm Hedefleri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115627" y="2885089"/>
            <a:ext cx="8363272" cy="2917304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Yanlış ve boşlar, soruların ne kadar sürede çözüldüğü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konunun halledilip halledilmediği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konusunda bilgi verecektir. 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Konuya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hangi sıklıkla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dönmeniz gerektiği tespit edilebilecektir.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83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2308302" y="3602038"/>
            <a:ext cx="8359698" cy="1655762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Okumanın 6 Temel Amacı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İSOAT Tekniği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7022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tr-TR" dirty="0" smtClean="0"/>
              <a:t>ETKİLİ OKUMA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75625" y="944989"/>
            <a:ext cx="10515600" cy="1325563"/>
          </a:xfrm>
        </p:spPr>
        <p:txBody>
          <a:bodyPr/>
          <a:lstStyle/>
          <a:p>
            <a:r>
              <a:rPr lang="tr-TR" dirty="0" smtClean="0"/>
              <a:t>Düşünelim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35873" y="2581754"/>
            <a:ext cx="7772400" cy="4572000"/>
          </a:xfrm>
        </p:spPr>
        <p:txBody>
          <a:bodyPr/>
          <a:lstStyle/>
          <a:p>
            <a:endParaRPr lang="tr-TR" dirty="0" smtClean="0"/>
          </a:p>
          <a:p>
            <a:pPr marL="0" indent="0" algn="ctr">
              <a:buNone/>
            </a:pP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İSOAT Tekniğini daha önce duymuş muydunuz</a:t>
            </a:r>
          </a:p>
        </p:txBody>
      </p:sp>
    </p:spTree>
    <p:extLst>
      <p:ext uri="{BB962C8B-B14F-4D97-AF65-F5344CB8AC3E}">
        <p14:creationId xmlns:p14="http://schemas.microsoft.com/office/powerpoint/2010/main" val="31432643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563029" y="1001867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 startAt="4"/>
            </a:pPr>
            <a:r>
              <a:rPr lang="tr-TR" dirty="0" smtClean="0"/>
              <a:t>Etkili Okuma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676400" y="2327430"/>
            <a:ext cx="10515600" cy="4351338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Okuma uzmanlarına göre okumanın altı temel amacı vardır.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1- Belirli bir mesajı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kavramak,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2- Önemli detayları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bulmak,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3- Belirli bir soruya cevap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vermek,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Okuduklarınızı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değerlendirmek,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5- Okuduklarınızı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uygulamak,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Eğlenmek.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152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243254" y="866931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 startAt="4"/>
            </a:pPr>
            <a:r>
              <a:rPr lang="tr-TR" dirty="0" smtClean="0"/>
              <a:t>Etkili Okuma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360340" y="2192494"/>
            <a:ext cx="7772400" cy="39964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 zaman etkili okuma nasıl öğrenilecektir?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Diye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soru aklınıza gelebilir.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etkili okuma yöntemi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şöyledir;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İZLE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SOR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OKU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ANLAT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TEKRAR ET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5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120590" y="967291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/>
            </a:pPr>
            <a:r>
              <a:rPr lang="tr-TR" dirty="0" smtClean="0"/>
              <a:t>Hedef Belirleme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290727" y="2183512"/>
            <a:ext cx="7931224" cy="3061320"/>
          </a:xfrm>
        </p:spPr>
        <p:txBody>
          <a:bodyPr anchor="ctr"/>
          <a:lstStyle/>
          <a:p>
            <a:r>
              <a:rPr lang="tr-TR" sz="2800" dirty="0">
                <a:latin typeface="Arial" pitchFamily="34" charset="0"/>
                <a:cs typeface="Arial" pitchFamily="34" charset="0"/>
              </a:rPr>
              <a:t>İlgiyi kamçılayan en kolay yol ise </a:t>
            </a:r>
            <a:r>
              <a:rPr lang="tr-TR" sz="2800" b="1" dirty="0">
                <a:latin typeface="Arial" pitchFamily="34" charset="0"/>
                <a:cs typeface="Arial" pitchFamily="34" charset="0"/>
              </a:rPr>
              <a:t>hedef belirlemektir. </a:t>
            </a:r>
          </a:p>
          <a:p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r>
              <a:rPr lang="tr-TR" sz="2800" dirty="0">
                <a:latin typeface="Arial" pitchFamily="34" charset="0"/>
                <a:cs typeface="Arial" pitchFamily="34" charset="0"/>
              </a:rPr>
              <a:t>Verimli ders çalışma için  ilk adım olarak hedefin belirlenmesi gerekir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7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2438400" y="826622"/>
            <a:ext cx="10515600" cy="1325563"/>
          </a:xfrm>
        </p:spPr>
        <p:txBody>
          <a:bodyPr/>
          <a:lstStyle/>
          <a:p>
            <a:r>
              <a:rPr lang="tr-TR" dirty="0" smtClean="0"/>
              <a:t>İSOAT Tekniği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6252661"/>
              </p:ext>
            </p:extLst>
          </p:nvPr>
        </p:nvGraphicFramePr>
        <p:xfrm>
          <a:off x="2438400" y="2152185"/>
          <a:ext cx="7772400" cy="422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97360">
                  <a:extLst>
                    <a:ext uri="{9D8B030D-6E8A-4147-A177-3AD203B41FA5}">
                      <a16:colId xmlns:a16="http://schemas.microsoft.com/office/drawing/2014/main" val="63677450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val="1269892939"/>
                    </a:ext>
                  </a:extLst>
                </a:gridCol>
              </a:tblGrid>
              <a:tr h="646529">
                <a:tc>
                  <a:txBody>
                    <a:bodyPr/>
                    <a:lstStyle/>
                    <a:p>
                      <a:pPr algn="l"/>
                      <a:r>
                        <a:rPr lang="tr-TR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İzle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Okunacak</a:t>
                      </a:r>
                      <a:r>
                        <a:rPr lang="tr-T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kitabın ya da metnin genel hatları </a:t>
                      </a:r>
                    </a:p>
                    <a:p>
                      <a:r>
                        <a:rPr lang="tr-T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 incelenmesidir.</a:t>
                      </a:r>
                      <a:endParaRPr lang="tr-T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0207251"/>
                  </a:ext>
                </a:extLst>
              </a:tr>
              <a:tr h="1204896">
                <a:tc>
                  <a:txBody>
                    <a:bodyPr/>
                    <a:lstStyle/>
                    <a:p>
                      <a:pPr algn="l"/>
                      <a:r>
                        <a:rPr lang="tr-TR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Okunacak</a:t>
                      </a:r>
                      <a:r>
                        <a:rPr lang="tr-T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metinde öğrenmenin kolaylaşması için tanımlar, benzerlik farklılıklar ve örneklerle ilgili soruların sorulmasıdır.</a:t>
                      </a:r>
                    </a:p>
                    <a:p>
                      <a:r>
                        <a:rPr lang="tr-TR" sz="19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"Akarsuların genel özellikleri nelerdir?"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106330"/>
                  </a:ext>
                </a:extLst>
              </a:tr>
              <a:tr h="646529">
                <a:tc>
                  <a:txBody>
                    <a:bodyPr/>
                    <a:lstStyle/>
                    <a:p>
                      <a:pPr algn="l"/>
                      <a:r>
                        <a:rPr lang="tr-TR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Oku</a:t>
                      </a:r>
                      <a:endParaRPr lang="tr-TR" sz="2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Sorulan soruların</a:t>
                      </a:r>
                      <a:r>
                        <a:rPr lang="tr-T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yanıtlarının bulunabilmesi için ilgili bölümün okunması sürecidir.</a:t>
                      </a:r>
                      <a:endParaRPr lang="tr-T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5824073"/>
                  </a:ext>
                </a:extLst>
              </a:tr>
              <a:tr h="646529">
                <a:tc>
                  <a:txBody>
                    <a:bodyPr/>
                    <a:lstStyle/>
                    <a:p>
                      <a:pPr algn="l"/>
                      <a:r>
                        <a:rPr lang="tr-TR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Anlat</a:t>
                      </a:r>
                      <a:endParaRPr lang="tr-TR" sz="2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Sorulan</a:t>
                      </a:r>
                      <a:r>
                        <a:rPr lang="tr-T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sorulara bulunan cevapların yüksek sesle anlatılmasıdır.</a:t>
                      </a:r>
                      <a:endParaRPr lang="tr-T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2759103"/>
                  </a:ext>
                </a:extLst>
              </a:tr>
              <a:tr h="925712">
                <a:tc>
                  <a:txBody>
                    <a:bodyPr/>
                    <a:lstStyle/>
                    <a:p>
                      <a:pPr algn="l"/>
                      <a:r>
                        <a:rPr lang="tr-TR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Tekrar Et</a:t>
                      </a:r>
                      <a:endParaRPr lang="tr-TR" sz="2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Öğrenmenin en önemli aşaması tekrar etmektir. Soruları yüksek sesle cevaplara bakmadan tekrar edebiliyorsanız konuyu öğrenmiş sayılırsınız</a:t>
                      </a:r>
                      <a:endParaRPr lang="tr-T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0641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7680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8291264" cy="1600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Aktif Dinleme Teknikleri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Kötü Dinleme Alışkanlıkları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554832" y="-293842"/>
            <a:ext cx="9144000" cy="2387600"/>
          </a:xfrm>
        </p:spPr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tr-TR" dirty="0" smtClean="0"/>
              <a:t>AKTİF DİNLEME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38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676400" y="1201466"/>
            <a:ext cx="10515600" cy="1325563"/>
          </a:xfrm>
        </p:spPr>
        <p:txBody>
          <a:bodyPr/>
          <a:lstStyle/>
          <a:p>
            <a:r>
              <a:rPr lang="tr-TR" dirty="0" smtClean="0"/>
              <a:t>Düşünelim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209800" y="3589866"/>
            <a:ext cx="7772400" cy="1117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Aktif bir dinleyici olduğunuzu düşünür müsünüz?</a:t>
            </a:r>
          </a:p>
        </p:txBody>
      </p:sp>
    </p:spTree>
    <p:extLst>
      <p:ext uri="{BB962C8B-B14F-4D97-AF65-F5344CB8AC3E}">
        <p14:creationId xmlns:p14="http://schemas.microsoft.com/office/powerpoint/2010/main" val="2543792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82644" y="1089955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 startAt="5"/>
            </a:pPr>
            <a:r>
              <a:rPr lang="tr-TR" dirty="0" smtClean="0"/>
              <a:t>Aktif Dinleme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382644" y="3042155"/>
            <a:ext cx="7772400" cy="2053208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Birçoğumuz iyi dinleyici olduğumuzu düşünürüz.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gerçekten dinliyorsak aktif oluruz, duyduklarımızla ilgili bir şeyler yaparız. </a:t>
            </a:r>
          </a:p>
        </p:txBody>
      </p:sp>
    </p:spTree>
    <p:extLst>
      <p:ext uri="{BB962C8B-B14F-4D97-AF65-F5344CB8AC3E}">
        <p14:creationId xmlns:p14="http://schemas.microsoft.com/office/powerpoint/2010/main" val="40431656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65556" y="900383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 startAt="5"/>
            </a:pPr>
            <a:r>
              <a:rPr lang="tr-TR" dirty="0" smtClean="0"/>
              <a:t>Aktif Dinleme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349191" y="2225946"/>
            <a:ext cx="7772400" cy="4085644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Sorunlardan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biri konuşan kişiden daha hızlı düşünmemizdir.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yüzden kendi düşüncelerimizle dikkatimizin dağılması kolaylaşır.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Bazen keyifsiz şeyler dinlemek zorunda kalırız. Bu da konudan uzaklaşmamıza neden olur. </a:t>
            </a:r>
          </a:p>
        </p:txBody>
      </p:sp>
    </p:spTree>
    <p:extLst>
      <p:ext uri="{BB962C8B-B14F-4D97-AF65-F5344CB8AC3E}">
        <p14:creationId xmlns:p14="http://schemas.microsoft.com/office/powerpoint/2010/main" val="8710393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399371" y="1134559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 startAt="5"/>
            </a:pPr>
            <a:r>
              <a:rPr lang="tr-TR" dirty="0" smtClean="0"/>
              <a:t>Aktif Dinleme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83366" y="2755694"/>
            <a:ext cx="7772400" cy="3277344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Aktif olarak dinlemeyi öğrenmeliyiz.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Yani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söylenen şeye ve söyleniş tarzına konsantre olmalıyız.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Aktif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dinleyici, duyduğu şeyde anlam arar.</a:t>
            </a:r>
          </a:p>
        </p:txBody>
      </p:sp>
    </p:spTree>
    <p:extLst>
      <p:ext uri="{BB962C8B-B14F-4D97-AF65-F5344CB8AC3E}">
        <p14:creationId xmlns:p14="http://schemas.microsoft.com/office/powerpoint/2010/main" val="15959827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639229" y="1078804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 startAt="5"/>
            </a:pPr>
            <a:r>
              <a:rPr lang="tr-TR" dirty="0" smtClean="0"/>
              <a:t>Aktif Dinleme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639229" y="2587084"/>
            <a:ext cx="9714571" cy="3311912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konuyu ilk aşamada yani derste anlatırken anlamak çok önemlidir.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Bunun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için öncelikle anlatılan konuya dikkati yoğunlaştırmak ve pasif bir dinleyici konumundan çıkmak gerekmektedir.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aktif bir katılım sağlanmadıkça yani anlatılan konu ile ilgili not tutmak, soru sormak vb. konuyu dinleyerek öğrenmek mümkün olmamaktadır. </a:t>
            </a:r>
          </a:p>
        </p:txBody>
      </p:sp>
    </p:spTree>
    <p:extLst>
      <p:ext uri="{BB962C8B-B14F-4D97-AF65-F5344CB8AC3E}">
        <p14:creationId xmlns:p14="http://schemas.microsoft.com/office/powerpoint/2010/main" val="12552872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3514493" y="933837"/>
            <a:ext cx="10515600" cy="1325563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209800" y="2094570"/>
            <a:ext cx="7772400" cy="3837879"/>
          </a:xfrm>
        </p:spPr>
        <p:txBody>
          <a:bodyPr>
            <a:norm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İyi bir dinleyici olmak için şunlara dikkat etmeliyiz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651" lvl="1" indent="-514338" fontAlgn="ctr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İLERİYE BAK</a:t>
            </a:r>
          </a:p>
          <a:p>
            <a:pPr marL="788651" lvl="1" indent="-514338" fontAlgn="ctr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FİKİRLER </a:t>
            </a:r>
          </a:p>
          <a:p>
            <a:pPr marL="788651" lvl="1" indent="-514338" fontAlgn="ctr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İŞARETLER</a:t>
            </a:r>
          </a:p>
          <a:p>
            <a:pPr marL="788651" lvl="1" indent="-514338" fontAlgn="ctr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KATIL </a:t>
            </a:r>
          </a:p>
          <a:p>
            <a:pPr marL="788651" lvl="1" indent="-514338" fontAlgn="ctr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ARAŞTIR</a:t>
            </a:r>
          </a:p>
          <a:p>
            <a:pPr marL="788651" lvl="1" indent="-514338" fontAlgn="ctr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 TUT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96414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3531219" y="1032922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38400" y="2252546"/>
            <a:ext cx="7772400" cy="41036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İLERİYE BAK:</a:t>
            </a:r>
          </a:p>
          <a:p>
            <a:pPr marL="0" indent="0">
              <a:buNone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Dersi dinlerken öğretmenin söylediklerinden yola çıkarak daha sonra söyleyeceklerini kestirmeye çalışmaktır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Genellikle derste anlatılanlarla ilgilenirken başka şeylerde düşünülür.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Konuşma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süresi düşünme süresinden daha ağırdır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20032" lvl="1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Aradaki boşluk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öğretmenin daha sonra söyleyeceklerini düşünerek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doldurulmalıdır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28577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3642732" y="1244795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406912" y="2506662"/>
            <a:ext cx="10515600" cy="3492694"/>
          </a:xfrm>
        </p:spPr>
        <p:txBody>
          <a:bodyPr/>
          <a:lstStyle/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Derse hazırlıklı gelmek, konuyla ilgili bilinmeyen kelimeleri araştırmak, soru olarak gelebilecek yerleri belirlemekle ileriye bakmak mümkün olur.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ilişkin ön okuma sırasında aklımızda oluşan soruları yazmak gerekir.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bunu yapamadıysanız bile ders sırasında dinlediğiniz kısımlardan diğer kısımları tahmin etmeye çalışabilirsiniz.</a:t>
            </a:r>
          </a:p>
        </p:txBody>
      </p:sp>
    </p:spTree>
    <p:extLst>
      <p:ext uri="{BB962C8B-B14F-4D97-AF65-F5344CB8AC3E}">
        <p14:creationId xmlns:p14="http://schemas.microsoft.com/office/powerpoint/2010/main" val="390477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2198231" y="1077888"/>
            <a:ext cx="7930217" cy="1143000"/>
          </a:xfrm>
        </p:spPr>
        <p:txBody>
          <a:bodyPr/>
          <a:lstStyle/>
          <a:p>
            <a:r>
              <a:rPr lang="tr-TR" dirty="0" smtClean="0"/>
              <a:t>Düşünelim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07568" y="2492896"/>
            <a:ext cx="7920880" cy="2485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000" dirty="0">
                <a:latin typeface="Arial" pitchFamily="34" charset="0"/>
                <a:cs typeface="Arial" pitchFamily="34" charset="0"/>
              </a:rPr>
              <a:t>Ders çalışırken kendinize koyduğunuz hedefler var mı?</a:t>
            </a:r>
          </a:p>
          <a:p>
            <a:pPr marL="0" indent="0">
              <a:buNone/>
            </a:pPr>
            <a:endParaRPr lang="tr-TR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4000" dirty="0">
                <a:latin typeface="Arial" pitchFamily="34" charset="0"/>
                <a:cs typeface="Arial" pitchFamily="34" charset="0"/>
              </a:rPr>
              <a:t>Varsa nelerdir?</a:t>
            </a:r>
          </a:p>
        </p:txBody>
      </p:sp>
    </p:spTree>
    <p:extLst>
      <p:ext uri="{BB962C8B-B14F-4D97-AF65-F5344CB8AC3E}">
        <p14:creationId xmlns:p14="http://schemas.microsoft.com/office/powerpoint/2010/main" val="11788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843453" y="1110981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38400" y="2118732"/>
            <a:ext cx="7772400" cy="42040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FİKİRLER:</a:t>
            </a: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Derste önemli fikirlere dikkat etmeniz gerekir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Bunlar örneklerle, sık sık tekrarlarla, açıklamalarla desteklenir.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Kendinize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sürekli olarak şu soruları sorun: Burada temel fikir nedir?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örneği vermesinin sebebi nedir? </a:t>
            </a:r>
          </a:p>
          <a:p>
            <a:pPr lvl="1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sorularla temel fikirleri bulmanız mümkün olacaktır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777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642732" y="1211342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38400" y="2709519"/>
            <a:ext cx="7772400" cy="3205336"/>
          </a:xfrm>
        </p:spPr>
        <p:txBody>
          <a:bodyPr/>
          <a:lstStyle/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İyi bir dinleyici duyguları ile değil aklı ile dinler, verilen örneklerin olayları nasıl desteklediğine dikkat eder. </a:t>
            </a:r>
          </a:p>
          <a:p>
            <a:pPr lvl="1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Konuda anlatılan temel fikir ve kavramları iyi anlamak ve bunlara tamamen yanıt bulmak amacıyla dersi dinlemek dikkatinizin dağılmasını önler ve daha sonra hatırlamanızı kolaylaştırır.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984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943815" y="1122131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268177" y="2165959"/>
            <a:ext cx="8894193" cy="42125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İŞARETLER:</a:t>
            </a:r>
          </a:p>
          <a:p>
            <a:pPr marL="0" indent="0">
              <a:buNone/>
            </a:pPr>
            <a:endParaRPr lang="tr-TR" sz="1051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Okul bir oyundur. Bu oyunun kuralını bilerek ve buna uyarak oynarsanız başarılı olursunuz.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Öğretmenlerin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işaretlerine karşı dikkatli olmak bu oyunu zevkli hale getir.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işaretlere dikkat ettiğinizde sınavlarda gelebilecek soruları önceden bilirsiniz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ünkü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öğretmenler bu işaretleri çok sık verirler ve soruları bunlar arasından seçerler.</a:t>
            </a:r>
          </a:p>
        </p:txBody>
      </p:sp>
    </p:spTree>
    <p:extLst>
      <p:ext uri="{BB962C8B-B14F-4D97-AF65-F5344CB8AC3E}">
        <p14:creationId xmlns:p14="http://schemas.microsoft.com/office/powerpoint/2010/main" val="37275768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3453161" y="1434366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406912" y="2509025"/>
            <a:ext cx="10515600" cy="3434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Öğretmenin;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özetlesek”,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şu noktaya dikkatinizi çekerim”,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bunun esas sebebi”,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bunun üç sebebi vardır”,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sonuç olarak “vb. sözlerle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başlayan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cümlelerine duyarlı olmak ve bunları not etmek yararlı olacaktır. </a:t>
            </a:r>
          </a:p>
        </p:txBody>
      </p:sp>
    </p:spTree>
    <p:extLst>
      <p:ext uri="{BB962C8B-B14F-4D97-AF65-F5344CB8AC3E}">
        <p14:creationId xmlns:p14="http://schemas.microsoft.com/office/powerpoint/2010/main" val="2137600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754244" y="1211342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013846" y="2496015"/>
            <a:ext cx="9126222" cy="40497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KATIL:</a:t>
            </a:r>
          </a:p>
          <a:p>
            <a:pPr marL="0" indent="0">
              <a:buNone/>
            </a:pPr>
            <a:endParaRPr lang="tr-T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Dinlerken pasif kalmamak, araştırmacı bir mantıkla dinlemek önemlidir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20032" lvl="1" indent="0">
              <a:buNone/>
            </a:pPr>
            <a:r>
              <a:rPr lang="tr-TR" sz="105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Dinlerken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katılmak, söylenenlerin yorumunu yapmak ve değerlendirmek gibi işlevleri kapsar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Dersi etkileşim içinde dinlemek hem sizi uyanık tutar hem de anlatanı motive eder.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Anlatılan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konuya katıldıkça daha zevkli hale gelir. Konuya katılarak farklı açılardan bakabilmek, beden diliyle kendini ifade edebilmek konuyu daha zevkli hale getirir.</a:t>
            </a:r>
          </a:p>
        </p:txBody>
      </p:sp>
    </p:spTree>
    <p:extLst>
      <p:ext uri="{BB962C8B-B14F-4D97-AF65-F5344CB8AC3E}">
        <p14:creationId xmlns:p14="http://schemas.microsoft.com/office/powerpoint/2010/main" val="1362567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765395" y="1128366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45989" y="2049966"/>
            <a:ext cx="8959903" cy="42170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ARAŞTIR:</a:t>
            </a:r>
          </a:p>
          <a:p>
            <a:pPr marL="0" indent="0">
              <a:buNone/>
            </a:pPr>
            <a:endParaRPr lang="tr-T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Ön hazırlık sırasında veya dinlerken aklınıza takılan soruları sormalısınız.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Verilen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cevaplar yeterli gelmediyse yenilerini sormaktan çekinmemelisiniz.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Bilmediğiniz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konuda ” bu konudan hoşlanmıyorum “diyerek uzaklaşmak, o konuyla ilgili kendine şans tanımamak demektir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tr-T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Konuyla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ilgili fikir sahibi olamadan bilgi sahibi olmak önemlidir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820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274742" y="1501273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408771" y="2963051"/>
            <a:ext cx="10515600" cy="3404295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Konuyla ilgili fikirlerinizi öğretmenle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paylaşın,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sorularınıza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verilen cevabı anlamadıysanız yeni sorularla ek açıklama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isteyin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dersten sonra öğretmene sorun, aklınıza gelen soruları unutmamak için not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tutun.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937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352800" y="1233644"/>
            <a:ext cx="7772400" cy="921600"/>
          </a:xfrm>
        </p:spPr>
        <p:txBody>
          <a:bodyPr/>
          <a:lstStyle/>
          <a:p>
            <a:r>
              <a:rPr lang="tr-TR" dirty="0" smtClean="0"/>
              <a:t>Aktif Dinleme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142964" y="2373352"/>
            <a:ext cx="8363272" cy="40162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NOT TUT:</a:t>
            </a:r>
          </a:p>
          <a:p>
            <a:pPr marL="0" indent="0">
              <a:buNone/>
            </a:pPr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 tutmak, duyduklarınızı mantıklı bir çerçeveye oturtarak dersi etkin dinlemenizi sağlar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Notlarınızı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bütünüyle düzenleyebilmeniz için önemli noktaları araştırmak gereğini duyarsınız.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tutarak öğrenilen konunun hatırda tutulmasını kolaylaştırırsınız</a:t>
            </a:r>
          </a:p>
        </p:txBody>
      </p:sp>
    </p:spTree>
    <p:extLst>
      <p:ext uri="{BB962C8B-B14F-4D97-AF65-F5344CB8AC3E}">
        <p14:creationId xmlns:p14="http://schemas.microsoft.com/office/powerpoint/2010/main" val="29447607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2092712" y="1211342"/>
            <a:ext cx="7772400" cy="921600"/>
          </a:xfrm>
        </p:spPr>
        <p:txBody>
          <a:bodyPr/>
          <a:lstStyle/>
          <a:p>
            <a:pPr marL="742932" indent="-742932">
              <a:buFont typeface="+mj-lt"/>
              <a:buAutoNum type="arabicPeriod" startAt="5"/>
            </a:pPr>
            <a:r>
              <a:rPr lang="tr-TR" dirty="0" smtClean="0"/>
              <a:t>Aktif Dinleme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38400" y="3372893"/>
            <a:ext cx="7772400" cy="1117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Kötü dinleme alışkanlıkları neler olabilir?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879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2940205" y="1222492"/>
            <a:ext cx="7772400" cy="921600"/>
          </a:xfrm>
        </p:spPr>
        <p:txBody>
          <a:bodyPr/>
          <a:lstStyle/>
          <a:p>
            <a:r>
              <a:rPr lang="tr-TR" dirty="0" smtClean="0"/>
              <a:t>Kötü Dinleme Alışkanlıkları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556964"/>
              </p:ext>
            </p:extLst>
          </p:nvPr>
        </p:nvGraphicFramePr>
        <p:xfrm>
          <a:off x="1687410" y="2418910"/>
          <a:ext cx="9274379" cy="4055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95">
                  <a:extLst>
                    <a:ext uri="{9D8B030D-6E8A-4147-A177-3AD203B41FA5}">
                      <a16:colId xmlns:a16="http://schemas.microsoft.com/office/drawing/2014/main" val="3641565910"/>
                    </a:ext>
                  </a:extLst>
                </a:gridCol>
                <a:gridCol w="3477892">
                  <a:extLst>
                    <a:ext uri="{9D8B030D-6E8A-4147-A177-3AD203B41FA5}">
                      <a16:colId xmlns:a16="http://schemas.microsoft.com/office/drawing/2014/main" val="1151435245"/>
                    </a:ext>
                  </a:extLst>
                </a:gridCol>
                <a:gridCol w="3477892">
                  <a:extLst>
                    <a:ext uri="{9D8B030D-6E8A-4147-A177-3AD203B41FA5}">
                      <a16:colId xmlns:a16="http://schemas.microsoft.com/office/drawing/2014/main" val="1394446494"/>
                    </a:ext>
                  </a:extLst>
                </a:gridCol>
              </a:tblGrid>
              <a:tr h="538719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Kötü Dinleme</a:t>
                      </a:r>
                      <a:r>
                        <a:rPr lang="tr-T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Alışkanlığı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Kötü Dinleyici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İyi Dinleyici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401529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Sıkıcı Bir Konu 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Konunun sıkıcı olduğuna karar verir ve öğretmenin anlattıklarıyla ilgilenmez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Ders sıkıcı olsa bile önemli ve yararlı olacağını düşünerek dersi dikkatle dinler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59950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Konuşmacıyı Eleştirme 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Konuşmacıda yanlışlıklar arar, konuşmacının önemli bir şey anlamayacağına karar verir.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Dersi popüler olma yarışması veya moda gösterisi olarak görmez. Derste eleştirecek şeyler değil geçerli düşünceler arar.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1881787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Abartılı Konuşma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Dersin çoğunu kaçırdığı için konuşmacı ile aynı fikirde olmaz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Duyguları değil aklı ile dinler. Not alır ve eğer konuşmacı ile aynı fikirde değilse soru sorar ve sonra dinlemeye devam eder.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07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39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76802" y="1015308"/>
            <a:ext cx="11175032" cy="922115"/>
          </a:xfrm>
        </p:spPr>
        <p:txBody>
          <a:bodyPr/>
          <a:lstStyle/>
          <a:p>
            <a:pPr algn="ctr"/>
            <a:r>
              <a:rPr lang="tr-TR" dirty="0" smtClean="0">
                <a:latin typeface="Arial" pitchFamily="34" charset="0"/>
                <a:cs typeface="Arial" pitchFamily="34" charset="0"/>
              </a:rPr>
              <a:t>Hedef Belirleme Aşamaları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63913" y="1753572"/>
            <a:ext cx="8280920" cy="4572000"/>
          </a:xfrm>
        </p:spPr>
        <p:txBody>
          <a:bodyPr/>
          <a:lstStyle/>
          <a:p>
            <a:r>
              <a:rPr lang="tr-TR" sz="2800" dirty="0">
                <a:latin typeface="Arial" pitchFamily="34" charset="0"/>
                <a:cs typeface="Arial" pitchFamily="34" charset="0"/>
              </a:rPr>
              <a:t>Hedeflerinizi belirlerken şu aşamaları kullanabilirsiniz.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777221" lvl="1" indent="-457189">
              <a:buFont typeface="+mj-lt"/>
              <a:buAutoNum type="arabicPeriod"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Karar verme: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Ne istediğini bilmek, istediğini almanın ilk adımıdır. Bunun için ne istediğine karar verilmelidir.</a:t>
            </a:r>
          </a:p>
          <a:p>
            <a:pPr marL="777221" lvl="1" indent="-457189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777221" lvl="1" indent="-457189"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2927648" y="4869160"/>
          <a:ext cx="6912768" cy="865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5584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Türkçe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netlerimi artırmak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istiyorum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4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3062868" y="1244795"/>
            <a:ext cx="7772400" cy="921600"/>
          </a:xfrm>
        </p:spPr>
        <p:txBody>
          <a:bodyPr/>
          <a:lstStyle/>
          <a:p>
            <a:r>
              <a:rPr lang="tr-TR" dirty="0" smtClean="0"/>
              <a:t>Kötü Dinleme Alışkanlıkları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0563905"/>
              </p:ext>
            </p:extLst>
          </p:nvPr>
        </p:nvGraphicFramePr>
        <p:xfrm>
          <a:off x="1776479" y="2385456"/>
          <a:ext cx="9385891" cy="4093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473">
                  <a:extLst>
                    <a:ext uri="{9D8B030D-6E8A-4147-A177-3AD203B41FA5}">
                      <a16:colId xmlns:a16="http://schemas.microsoft.com/office/drawing/2014/main" val="2138556909"/>
                    </a:ext>
                  </a:extLst>
                </a:gridCol>
                <a:gridCol w="3519709">
                  <a:extLst>
                    <a:ext uri="{9D8B030D-6E8A-4147-A177-3AD203B41FA5}">
                      <a16:colId xmlns:a16="http://schemas.microsoft.com/office/drawing/2014/main" val="3366994116"/>
                    </a:ext>
                  </a:extLst>
                </a:gridCol>
                <a:gridCol w="3519709">
                  <a:extLst>
                    <a:ext uri="{9D8B030D-6E8A-4147-A177-3AD203B41FA5}">
                      <a16:colId xmlns:a16="http://schemas.microsoft.com/office/drawing/2014/main" val="797125503"/>
                    </a:ext>
                  </a:extLst>
                </a:gridCol>
              </a:tblGrid>
              <a:tr h="545947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Kötü Dinleme</a:t>
                      </a:r>
                      <a:r>
                        <a:rPr lang="tr-T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Alışkanlığı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Kötü Dinleyici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İyi Dinleyici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23542"/>
                  </a:ext>
                </a:extLst>
              </a:tr>
              <a:tr h="11713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Şeyin Taslağını Çizmek 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ve biçimle fazla ilgili olduğundan özü kaçırır. Her derste ayrıntılar içinde dersin taslağını çizmeye çalışarak güç harcar.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Konuşmacının konusuna ve düzenleme biçimine göre not alma sistemini uydurur.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213908"/>
                  </a:ext>
                </a:extLst>
              </a:tr>
              <a:tr h="11713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Yapmacık Dikkat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Konuşmacıya bakar ancak dinlemez. Daha sonra ders kitabından okuyacağını düşünür.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Konuşmacının söylediklerinin önemli olduğunu düşünür. Derste sunulan bilgilerin ders kitabında olmayacağını düşünür.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3968933"/>
                  </a:ext>
                </a:extLst>
              </a:tr>
              <a:tr h="1171334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Karışıklıklara İzin Verme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Dinlemeyi durdurmak için sürekli neden bulur.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Dışardan gelen uyarıcılarla ilgilenmez ve dikkatini konuşmacıya verir.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345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9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3040566" y="1200191"/>
            <a:ext cx="7772400" cy="921600"/>
          </a:xfrm>
        </p:spPr>
        <p:txBody>
          <a:bodyPr/>
          <a:lstStyle/>
          <a:p>
            <a:r>
              <a:rPr lang="tr-TR" dirty="0" smtClean="0"/>
              <a:t>Kötü Dinleme Alışkanlıkları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798375"/>
              </p:ext>
            </p:extLst>
          </p:nvPr>
        </p:nvGraphicFramePr>
        <p:xfrm>
          <a:off x="1831275" y="2268944"/>
          <a:ext cx="926418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047">
                  <a:extLst>
                    <a:ext uri="{9D8B030D-6E8A-4147-A177-3AD203B41FA5}">
                      <a16:colId xmlns:a16="http://schemas.microsoft.com/office/drawing/2014/main" val="2812329092"/>
                    </a:ext>
                  </a:extLst>
                </a:gridCol>
                <a:gridCol w="3474070">
                  <a:extLst>
                    <a:ext uri="{9D8B030D-6E8A-4147-A177-3AD203B41FA5}">
                      <a16:colId xmlns:a16="http://schemas.microsoft.com/office/drawing/2014/main" val="804057811"/>
                    </a:ext>
                  </a:extLst>
                </a:gridCol>
                <a:gridCol w="3474070">
                  <a:extLst>
                    <a:ext uri="{9D8B030D-6E8A-4147-A177-3AD203B41FA5}">
                      <a16:colId xmlns:a16="http://schemas.microsoft.com/office/drawing/2014/main" val="1331129878"/>
                    </a:ext>
                  </a:extLst>
                </a:gridCol>
              </a:tblGrid>
              <a:tr h="418559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Kötü Dinleme</a:t>
                      </a:r>
                      <a:r>
                        <a:rPr lang="tr-T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Alışkanlığı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Kötü Dinleyici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İyi Dinleyici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580390"/>
                  </a:ext>
                </a:extLst>
              </a:tr>
              <a:tr h="1040761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Kolay Durumları Seçme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Konuşmacının karmaşık düşünce ve tartışmalarını izlemenin çok zor olduğunu düşünür. Öğrenmek değil eğlenmek ister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Konuşmacının üzerinde durduğu noktaları anlamak için çaba sarf eder ve yeni bilgiler öğrenmek ister. Zor, karmaşık ve teknik konulardan korkmaz.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6889498"/>
                  </a:ext>
                </a:extLst>
              </a:tr>
              <a:tr h="1040761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Duygusal Sözcükleri seçme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Dürüstlük, devrim, komünist gibi sözcüklerle kan basıncı yükselir ve dinlemeyi bırakır.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Aynı duygusal sözcükleri duyar ama ilgi ile dinlemeye devam eder. Konuşmacının bakış açısını anlamaya çalışır.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8908359"/>
                  </a:ext>
                </a:extLst>
              </a:tr>
              <a:tr h="1040761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Hızlı okuma </a:t>
                      </a:r>
                      <a:endParaRPr lang="tr-T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Düşünme konuşmadan daha hızlı olmasına karşın konuşmacıyı tembelce dinler. 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Derste Her fazla zamanı kullanır. Konuşmacının ne söylediği üzerinde durur. Ana noktalar özetler ve dersin geri kalanı hakkında düşünür.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074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984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2502601" y="2966225"/>
            <a:ext cx="7931224" cy="1427356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 Tutarken Dikkat Edilmesi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Gerekenler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Yaygın Not Alma Sorunları</a:t>
            </a:r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5149"/>
          </a:xfrm>
        </p:spPr>
        <p:txBody>
          <a:bodyPr/>
          <a:lstStyle/>
          <a:p>
            <a:pPr marL="742950" indent="-742950">
              <a:buFont typeface="+mj-lt"/>
              <a:buAutoNum type="arabicPeriod" startAt="6"/>
            </a:pPr>
            <a:r>
              <a:rPr lang="tr-TR" dirty="0" smtClean="0"/>
              <a:t>ETKİLİ NOT TUTMA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00491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07273" y="800023"/>
            <a:ext cx="10515600" cy="1325563"/>
          </a:xfrm>
        </p:spPr>
        <p:txBody>
          <a:bodyPr/>
          <a:lstStyle/>
          <a:p>
            <a:pPr marL="742932" indent="-742932">
              <a:buFont typeface="+mj-lt"/>
              <a:buAutoNum type="arabicPeriod" startAt="6"/>
            </a:pPr>
            <a:r>
              <a:rPr lang="tr-TR" dirty="0" smtClean="0"/>
              <a:t>Etkili Not Tutma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364166" y="2450094"/>
            <a:ext cx="10515600" cy="3995312"/>
          </a:xfrm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İyi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dinleyici olmanın temel kuralı, iyi not tutmak ve iyi not tutmanın yolu da iyi bir dinleyici olmaktır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 tutmanın üç temel nedeni vardır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13" lvl="1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Konsantrasyona yardımcı olmak.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13" lvl="1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Anlama ve yaratıcılığa yardımcı olmak.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13" lvl="1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İleride kullanmak üzere bir tür kayıt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tutmak.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761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81561" y="1089955"/>
            <a:ext cx="10515600" cy="1325563"/>
          </a:xfrm>
        </p:spPr>
        <p:txBody>
          <a:bodyPr/>
          <a:lstStyle/>
          <a:p>
            <a:r>
              <a:rPr lang="tr-TR" dirty="0" smtClean="0"/>
              <a:t>Düşünelim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081561" y="3490455"/>
            <a:ext cx="7772400" cy="829072"/>
          </a:xfrm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Not Tutarken Nelere Dikkat Edilmelidir?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754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26309" y="1099830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Not Tutarken Dikkat Edilmesi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018371" y="2476293"/>
            <a:ext cx="9355873" cy="3913356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 tutmada en önemli nokta konuşmacının her söylediğini yazmak değil,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anlatılanların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önemli noktalarını özümseyip kendi düşüncelerimizle yazmaktır.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tutarken kısaltma sistemi kullanılmalı, düzenli ve anlaşılır olarak tutmalı sadece ana düşünceler yazılmalıdır</a:t>
            </a:r>
          </a:p>
        </p:txBody>
      </p:sp>
    </p:spTree>
    <p:extLst>
      <p:ext uri="{BB962C8B-B14F-4D97-AF65-F5344CB8AC3E}">
        <p14:creationId xmlns:p14="http://schemas.microsoft.com/office/powerpoint/2010/main" val="11772750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087136" y="1065663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Not Tutarken Dikkat Edilmesi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087136" y="2208663"/>
            <a:ext cx="8807605" cy="3946810"/>
          </a:xfrm>
        </p:spPr>
        <p:txBody>
          <a:bodyPr>
            <a:norm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 tutarken belirli bir plan ve amaca göre hareket edilmelidir.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Böylece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ana fikir ile ikincil fikirler arasında kolayca ayırım yapılabilir.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Alınan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notların mümkün olduğu kadar kısa olmasına özen gösterilmelidir.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139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141319" y="1122132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Not Tutarken Dikkat Edilmesi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141319" y="2175210"/>
            <a:ext cx="8539976" cy="4125229"/>
          </a:xfrm>
        </p:spPr>
        <p:txBody>
          <a:bodyPr>
            <a:normAutofit/>
          </a:bodyPr>
          <a:lstStyle/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Ancak temel düşünce ve görüşlerin yitirilmemesine dikkat edilmelidir. 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Not tutarken öğrencinin kendi sözcük ve deneyimlerine öncelik verilmelidir.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 tutarken başlık ve alt başlıklar kullanılmalıdır.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886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395761" y="1233644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Not Tutarken Dikkat Edilmesi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395761" y="2810107"/>
            <a:ext cx="10515600" cy="3490331"/>
          </a:xfrm>
        </p:spPr>
        <p:txBody>
          <a:bodyPr>
            <a:normAutofit/>
          </a:bodyPr>
          <a:lstStyle/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İlaveler için arada boş yer bırakılmalıdır. 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Dersten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çıkar çıkmaz tutulan notlar gözden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geçirilmelidir.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Anlaşılmayan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yerler işaretlenmelidir. Gelecek derste öğretmene sorulmalıdır. 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015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858679" y="1456669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Not Tutarken Dikkat Edilmesi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401479" y="2763140"/>
            <a:ext cx="10515600" cy="3559601"/>
          </a:xfrm>
        </p:spPr>
        <p:txBody>
          <a:bodyPr>
            <a:normAutofit/>
          </a:bodyPr>
          <a:lstStyle/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Önce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müsvette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yapma, sonra temize çekilme yoluna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gidilmelidir.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Zamanın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çoğu yazmakla değil, dinlemekle, fikirleri kavramaya çalışmakla geçmelidir.</a:t>
            </a:r>
          </a:p>
        </p:txBody>
      </p:sp>
    </p:spTree>
    <p:extLst>
      <p:ext uri="{BB962C8B-B14F-4D97-AF65-F5344CB8AC3E}">
        <p14:creationId xmlns:p14="http://schemas.microsoft.com/office/powerpoint/2010/main" val="44886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19561" y="921410"/>
            <a:ext cx="10363200" cy="885131"/>
          </a:xfrm>
        </p:spPr>
        <p:txBody>
          <a:bodyPr/>
          <a:lstStyle/>
          <a:p>
            <a:pPr algn="ctr"/>
            <a:r>
              <a:rPr lang="tr-TR" dirty="0">
                <a:latin typeface="Arial" pitchFamily="34" charset="0"/>
                <a:cs typeface="Arial" pitchFamily="34" charset="0"/>
              </a:rPr>
              <a:t>Hedef Belirleme Aşamaları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314929" y="1806541"/>
            <a:ext cx="8640960" cy="4933528"/>
          </a:xfrm>
        </p:spPr>
        <p:txBody>
          <a:bodyPr/>
          <a:lstStyle/>
          <a:p>
            <a:pPr marL="788651" lvl="1" indent="-514338">
              <a:buFont typeface="+mj-lt"/>
              <a:buAutoNum type="arabicPeriod" startAt="2"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Eyleme Geçme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: Alınan karar doğrultusunda hemen harekete geçilmelidir.</a:t>
            </a:r>
          </a:p>
          <a:p>
            <a:pPr marL="788651" lvl="1" indent="-514338">
              <a:buFont typeface="+mj-lt"/>
              <a:buAutoNum type="arabicPeriod" startAt="2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788651" lvl="1" indent="-514338"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788651" lvl="1" indent="-514338">
              <a:buFont typeface="+mj-lt"/>
              <a:buAutoNum type="arabicPeriod" startAt="2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788651" lvl="1" indent="-514338">
              <a:buFont typeface="+mj-lt"/>
              <a:buAutoNum type="arabicPeriod" startAt="3"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Sonuçları Değerlendirme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: Kararı alıp eyleme geçtikten sonra ortaya çıkan sonuçlar belirli aralıklarla değerlendirilmelidir</a:t>
            </a:r>
          </a:p>
          <a:p>
            <a:pPr marL="788651" lvl="1" indent="-514338">
              <a:buFont typeface="+mj-lt"/>
              <a:buAutoNum type="arabicPeriod" startAt="3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/>
          </p:nvPr>
        </p:nvGraphicFramePr>
        <p:xfrm>
          <a:off x="2639616" y="2636912"/>
          <a:ext cx="734481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Günlük, akşamları 30 soru paragraf çözüyorum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>
            <p:extLst/>
          </p:nvPr>
        </p:nvGraphicFramePr>
        <p:xfrm>
          <a:off x="2639616" y="5229200"/>
          <a:ext cx="734481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2 haftadır günlük her </a:t>
                      </a:r>
                      <a:r>
                        <a:rPr lang="tr-TR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aşkam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30 soru paragraf çözmeye çalışıyorum ancak akşam çözmek çok zor geliyor yetiştiremiyorum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6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4429" y="1569457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Dikkat!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706029" y="3251179"/>
            <a:ext cx="7772400" cy="133312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Not tutmanın en önemli yararı öğrenciye kendi anladığı biçimde öğrendiklerini kaydetme ve saklama imkanı vermesidir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4521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93752" y="967314"/>
            <a:ext cx="8363272" cy="1143000"/>
          </a:xfrm>
        </p:spPr>
        <p:txBody>
          <a:bodyPr/>
          <a:lstStyle/>
          <a:p>
            <a:pPr algn="ctr"/>
            <a:r>
              <a:rPr lang="tr-TR" dirty="0" smtClean="0"/>
              <a:t>Yaygın Not Alma Sorunları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14891"/>
              </p:ext>
            </p:extLst>
          </p:nvPr>
        </p:nvGraphicFramePr>
        <p:xfrm>
          <a:off x="2207568" y="1984916"/>
          <a:ext cx="7920000" cy="86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97370891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1077671387"/>
                    </a:ext>
                  </a:extLst>
                </a:gridCol>
              </a:tblGrid>
              <a:tr h="283412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Zihnim dağılıyor ve sıkılıyorum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81448"/>
                  </a:ext>
                </a:extLst>
              </a:tr>
              <a:tr h="431919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önde otur, konuyu önceden incele ve derste yanıtlanmasını istediğin sorular hazırla.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8772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009202"/>
              </p:ext>
            </p:extLst>
          </p:nvPr>
        </p:nvGraphicFramePr>
        <p:xfrm>
          <a:off x="2207568" y="2744785"/>
          <a:ext cx="7920000" cy="11264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856918175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797127733"/>
                    </a:ext>
                  </a:extLst>
                </a:gridCol>
              </a:tblGrid>
              <a:tr h="458613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Öğretmen çok hızlı konuşuyor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65237"/>
                  </a:ext>
                </a:extLst>
              </a:tr>
              <a:tr h="66780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Kısaltma sistemini geliştir, kısaltmalar kullan ve daha sonra doldurmak için boşluklar bırak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492711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53114"/>
              </p:ext>
            </p:extLst>
          </p:nvPr>
        </p:nvGraphicFramePr>
        <p:xfrm>
          <a:off x="2193752" y="3871198"/>
          <a:ext cx="7920000" cy="12013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95498238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1853877084"/>
                    </a:ext>
                  </a:extLst>
                </a:gridCol>
              </a:tblGrid>
              <a:tr h="484523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Öğretmen konuyu dağıtıyor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0114"/>
                  </a:ext>
                </a:extLst>
              </a:tr>
              <a:tr h="716828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Konuyu önceden okuyarak örgütlenme i1kelerini belirle ve dersten sonra notları gözden geçirip tekrar düzenle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960240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76042"/>
              </p:ext>
            </p:extLst>
          </p:nvPr>
        </p:nvGraphicFramePr>
        <p:xfrm>
          <a:off x="2193752" y="5072549"/>
          <a:ext cx="7920000" cy="11264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793887804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2189649751"/>
                    </a:ext>
                  </a:extLst>
                </a:gridCol>
              </a:tblGrid>
              <a:tr h="414994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Bazı düşünceler uygun görünmüyor. 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93880"/>
                  </a:ext>
                </a:extLst>
              </a:tr>
              <a:tr h="711419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Bazı düşünceleri, notunda sayfanın yanına veya parantez içine al. Daha sonra notlarını gözden geçirirken kontrol et.</a:t>
                      </a:r>
                      <a:endParaRPr lang="tr-TR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407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18215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93049"/>
              </p:ext>
            </p:extLst>
          </p:nvPr>
        </p:nvGraphicFramePr>
        <p:xfrm>
          <a:off x="1889163" y="2527892"/>
          <a:ext cx="8671041" cy="193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8007">
                  <a:extLst>
                    <a:ext uri="{9D8B030D-6E8A-4147-A177-3AD203B41FA5}">
                      <a16:colId xmlns:a16="http://schemas.microsoft.com/office/drawing/2014/main" val="297370891"/>
                    </a:ext>
                  </a:extLst>
                </a:gridCol>
                <a:gridCol w="7163034">
                  <a:extLst>
                    <a:ext uri="{9D8B030D-6E8A-4147-A177-3AD203B41FA5}">
                      <a16:colId xmlns:a16="http://schemas.microsoft.com/office/drawing/2014/main" val="1077671387"/>
                    </a:ext>
                  </a:extLst>
                </a:gridCol>
              </a:tblGrid>
              <a:tr h="78232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şey önemli görünüyor veya hiçbir şey önemli değil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81448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BE4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 konu hakkında bilgi sahibi değilsin ya da anahtar kavramları belirleyemiyorsun konuyu anlamamışsın ilgili ders kitabından konuyu incele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BE4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8772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27782"/>
              </p:ext>
            </p:extLst>
          </p:nvPr>
        </p:nvGraphicFramePr>
        <p:xfrm>
          <a:off x="1889164" y="4716841"/>
          <a:ext cx="8671040" cy="13271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8007">
                  <a:extLst>
                    <a:ext uri="{9D8B030D-6E8A-4147-A177-3AD203B41FA5}">
                      <a16:colId xmlns:a16="http://schemas.microsoft.com/office/drawing/2014/main" val="1856918175"/>
                    </a:ext>
                  </a:extLst>
                </a:gridCol>
                <a:gridCol w="7163033">
                  <a:extLst>
                    <a:ext uri="{9D8B030D-6E8A-4147-A177-3AD203B41FA5}">
                      <a16:colId xmlns:a16="http://schemas.microsoft.com/office/drawing/2014/main" val="797127733"/>
                    </a:ext>
                  </a:extLst>
                </a:gridCol>
              </a:tblGrid>
              <a:tr h="475141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Tüm yeni teknik terimleri telaffuz edemiyorum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5237"/>
                  </a:ext>
                </a:extLst>
              </a:tr>
              <a:tr h="851978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Yeni teknik terimleri okunduğu gibi kaydet notlarını tekrar gözden geçirirken doğrusunu yaz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92711"/>
                  </a:ext>
                </a:extLst>
              </a:tr>
            </a:tbl>
          </a:graphicData>
        </a:graphic>
      </p:graphicFrame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2196932" y="1258158"/>
            <a:ext cx="8363272" cy="1143000"/>
          </a:xfrm>
        </p:spPr>
        <p:txBody>
          <a:bodyPr/>
          <a:lstStyle/>
          <a:p>
            <a:pPr algn="ctr"/>
            <a:r>
              <a:rPr lang="tr-TR" dirty="0" smtClean="0"/>
              <a:t>Yaygın Not Alma Sorunları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89354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606712"/>
              </p:ext>
            </p:extLst>
          </p:nvPr>
        </p:nvGraphicFramePr>
        <p:xfrm>
          <a:off x="1919536" y="4567726"/>
          <a:ext cx="8280000" cy="158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793887804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218964975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Öğretmen doğrudan kitaptan okuyor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93880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F7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Kitaptan paragrafları işaretle, öğretmenin yorumlarını not kağıdının yanına yaz ve notun nerede bulunduğunu kaydet. 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F7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07058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015249"/>
              </p:ext>
            </p:extLst>
          </p:nvPr>
        </p:nvGraphicFramePr>
        <p:xfrm>
          <a:off x="1919536" y="2763375"/>
          <a:ext cx="8280000" cy="158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95498238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1853877084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Öğretmen terimleri açıklamadan kullanıyor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90114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Anlamadığın terimleri kaydet. Kitabın sözlük kısmına veya sözlüğe bakarak notunda bıraktığın boş yere anlamını yaz.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60240"/>
                  </a:ext>
                </a:extLst>
              </a:tr>
            </a:tbl>
          </a:graphicData>
        </a:graphic>
      </p:graphicFrame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836264" y="1273509"/>
            <a:ext cx="8363272" cy="1143000"/>
          </a:xfrm>
        </p:spPr>
        <p:txBody>
          <a:bodyPr/>
          <a:lstStyle/>
          <a:p>
            <a:pPr algn="ctr"/>
            <a:r>
              <a:rPr lang="tr-TR" dirty="0" smtClean="0"/>
              <a:t>Yaygın Not Alma Sorunları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22831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/>
          </p:nvPr>
        </p:nvGraphicFramePr>
        <p:xfrm>
          <a:off x="1940495" y="1935624"/>
          <a:ext cx="8280000" cy="152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97370891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1077671387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Metin sıkıcı.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81448"/>
                  </a:ext>
                </a:extLst>
              </a:tr>
              <a:tr h="147320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BE4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Metni küçük birimlere ayır, tam bir bölüm okuduktan sonra geri dönüp not al ve bölümler için tamamlama hedefleri koy ve tamamlayınca da kendini ödüllendir.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BBE4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8772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/>
          </p:nvPr>
        </p:nvGraphicFramePr>
        <p:xfrm>
          <a:off x="1930800" y="4005064"/>
          <a:ext cx="828000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3793887804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218964975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Çok okudum ama anlamadım.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393880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F7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çalışma grubu oluşturup konuyu onlarla konuşup tartışın ve diğer öğretmenlerinize konuyu sorun. 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5F7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07058"/>
                  </a:ext>
                </a:extLst>
              </a:tr>
            </a:tbl>
          </a:graphicData>
        </a:graphic>
      </p:graphicFrame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1847528" y="274639"/>
            <a:ext cx="8363272" cy="1143000"/>
          </a:xfrm>
        </p:spPr>
        <p:txBody>
          <a:bodyPr/>
          <a:lstStyle/>
          <a:p>
            <a:pPr algn="ctr"/>
            <a:r>
              <a:rPr lang="tr-TR" dirty="0" smtClean="0"/>
              <a:t>Yaygın Not Alma Sorunları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932947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51940"/>
              </p:ext>
            </p:extLst>
          </p:nvPr>
        </p:nvGraphicFramePr>
        <p:xfrm>
          <a:off x="2259173" y="2464419"/>
          <a:ext cx="8280000" cy="368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856918175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797127733"/>
                    </a:ext>
                  </a:extLst>
                </a:gridCol>
              </a:tblGrid>
              <a:tr h="633285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Sorun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Çok fazla konu var ve yeteri kadar zamanım yok.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5237"/>
                  </a:ext>
                </a:extLst>
              </a:tr>
              <a:tr h="2854960"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Çözüm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çalışma grubu oluşturun. </a:t>
                      </a:r>
                    </a:p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İşlenen konuyu bölün ve herkese belli sayıda sayfa, bölüm dağıtın. </a:t>
                      </a:r>
                    </a:p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Herkesten tam notlar almalarını ve bilgiyi öğrenmelerini isteyin. </a:t>
                      </a:r>
                    </a:p>
                    <a:p>
                      <a:r>
                        <a:rPr lang="tr-TR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Sonra grupta dağıtılan konuları sözlü olarak paylaşın ve tüm notların fotokopilerini her grup üyesine dağıtın.</a:t>
                      </a:r>
                      <a:endParaRPr lang="tr-TR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92711"/>
                  </a:ext>
                </a:extLst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2259173" y="1084889"/>
            <a:ext cx="8363272" cy="1143000"/>
          </a:xfrm>
        </p:spPr>
        <p:txBody>
          <a:bodyPr/>
          <a:lstStyle/>
          <a:p>
            <a:pPr algn="ctr"/>
            <a:r>
              <a:rPr lang="tr-TR" dirty="0" smtClean="0"/>
              <a:t>Yaygın Not Alma Sorunları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74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6400800" cy="253285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Bilgiler Neden Unutulur?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Unutma Hızı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Tekrar Etmenin Önemi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Hatırlamayı Kolaylaştıran Yöntemler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Tekrar Süreleri</a:t>
            </a:r>
          </a:p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858536" y="0"/>
            <a:ext cx="9144000" cy="2387600"/>
          </a:xfrm>
        </p:spPr>
        <p:txBody>
          <a:bodyPr/>
          <a:lstStyle/>
          <a:p>
            <a:pPr marL="742950" indent="-742950">
              <a:buFont typeface="+mj-lt"/>
              <a:buAutoNum type="arabicPeriod" startAt="7"/>
            </a:pPr>
            <a:r>
              <a:rPr lang="tr-TR" dirty="0" smtClean="0"/>
              <a:t>DOĞRU TEKRAR ETME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30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6400" y="878081"/>
            <a:ext cx="10515600" cy="1325563"/>
          </a:xfrm>
        </p:spPr>
        <p:txBody>
          <a:bodyPr/>
          <a:lstStyle/>
          <a:p>
            <a:r>
              <a:rPr lang="tr-TR" dirty="0" smtClean="0"/>
              <a:t>Düşünelim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568605" y="2839534"/>
            <a:ext cx="777240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İnsanlar neden unutur ?</a:t>
            </a:r>
          </a:p>
          <a:p>
            <a:pPr marL="0" indent="0">
              <a:buNone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Tekrar etmek neden önemlidir?</a:t>
            </a:r>
          </a:p>
        </p:txBody>
      </p:sp>
    </p:spTree>
    <p:extLst>
      <p:ext uri="{BB962C8B-B14F-4D97-AF65-F5344CB8AC3E}">
        <p14:creationId xmlns:p14="http://schemas.microsoft.com/office/powerpoint/2010/main" val="3415546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70409" y="1078803"/>
            <a:ext cx="10515600" cy="1325563"/>
          </a:xfrm>
        </p:spPr>
        <p:txBody>
          <a:bodyPr/>
          <a:lstStyle/>
          <a:p>
            <a:r>
              <a:rPr lang="tr-TR" dirty="0" smtClean="0"/>
              <a:t>Bilgiler Neden Unutulur?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070409" y="2665141"/>
            <a:ext cx="7772400" cy="3479182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Öğrenilenler zamanla unutulabilir. İnsanların niçin unuttuğu sorusuna verilecek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cevaplar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şöyle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sıralanabilir;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Kullanılmayan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bilgiler unutulur, zihin kullanmadığı bilgileri hatırlamada zorlanmaya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İnsan zihni sızdıran bir kovaya benzer, sızdırdığı için yeni bilgilere yer açılmış olur. Yeni yaşantılar edindikçe eski yaşantılar unutulur. 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17113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3457" y="1046472"/>
            <a:ext cx="10515600" cy="1325563"/>
          </a:xfrm>
        </p:spPr>
        <p:txBody>
          <a:bodyPr/>
          <a:lstStyle/>
          <a:p>
            <a:r>
              <a:rPr lang="tr-TR" dirty="0" smtClean="0"/>
              <a:t>Bilgiler Neden Unutulur?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373457" y="2372035"/>
            <a:ext cx="10515600" cy="3950706"/>
          </a:xfrm>
        </p:spPr>
        <p:txBody>
          <a:bodyPr/>
          <a:lstStyle/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Yeni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öğrenilen bilgiler eski öğrenilenleri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unutturur.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 eskiden öğrenilmiş olan bilgiler yeni bilgilerin unutulmasını sağlayabilir.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engellemenin yolu ise iki öğrenme arasında zihne dengeleme zamanı vermektir.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471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6321" y="1021804"/>
            <a:ext cx="10670976" cy="1143000"/>
          </a:xfrm>
        </p:spPr>
        <p:txBody>
          <a:bodyPr/>
          <a:lstStyle/>
          <a:p>
            <a:pPr algn="ctr"/>
            <a:r>
              <a:rPr lang="tr-TR" dirty="0">
                <a:latin typeface="Arial" pitchFamily="34" charset="0"/>
                <a:cs typeface="Arial" pitchFamily="34" charset="0"/>
              </a:rPr>
              <a:t>Hedef Belirleme Aşamaları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064502" y="2013942"/>
            <a:ext cx="8640960" cy="4572000"/>
          </a:xfrm>
        </p:spPr>
        <p:txBody>
          <a:bodyPr/>
          <a:lstStyle/>
          <a:p>
            <a:pPr marL="788651" lvl="1" indent="-514338" fontAlgn="t">
              <a:buFont typeface="+mj-lt"/>
              <a:buAutoNum type="arabicPeriod" startAt="4"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marL="788651" lvl="1" indent="-514338" fontAlgn="t">
              <a:buFont typeface="+mj-lt"/>
              <a:buAutoNum type="arabicPeriod" startAt="4"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Esnek olma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Hedefe gitmek için kullanılan yol yanlış ise vazgeçilmemeli başka bir yol denenmelidir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54979"/>
              </p:ext>
            </p:extLst>
          </p:nvPr>
        </p:nvGraphicFramePr>
        <p:xfrm>
          <a:off x="2640566" y="3831890"/>
          <a:ext cx="748883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Akşamları değil sabah erken kalkıp paragraf çözmeye başlayacağım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6400" y="922686"/>
            <a:ext cx="10515600" cy="1325563"/>
          </a:xfrm>
        </p:spPr>
        <p:txBody>
          <a:bodyPr/>
          <a:lstStyle/>
          <a:p>
            <a:r>
              <a:rPr lang="tr-TR" dirty="0" smtClean="0"/>
              <a:t>Unutma Hızı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676400" y="2383186"/>
            <a:ext cx="10515600" cy="3761136"/>
          </a:xfrm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Unutma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öğrenmeyle birlikte başlar ve en çabuk unutma da öğrenmeyle birlikte olur.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Araştırmalara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göre öğrenilenlerin yarısı 24 saat içinde dörtte üçü de 48 saat içinde unutulmaktadır.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Daha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sonra unutma hızı yavaşlamaktadır.</a:t>
            </a:r>
          </a:p>
        </p:txBody>
      </p:sp>
    </p:spTree>
    <p:extLst>
      <p:ext uri="{BB962C8B-B14F-4D97-AF65-F5344CB8AC3E}">
        <p14:creationId xmlns:p14="http://schemas.microsoft.com/office/powerpoint/2010/main" val="21299983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78928" y="1089955"/>
            <a:ext cx="10515600" cy="1325563"/>
          </a:xfrm>
        </p:spPr>
        <p:txBody>
          <a:bodyPr/>
          <a:lstStyle/>
          <a:p>
            <a:r>
              <a:rPr lang="tr-TR" dirty="0" smtClean="0"/>
              <a:t>Tekrar Etmenin 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04947" y="2620536"/>
            <a:ext cx="7772400" cy="3780264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Unutmanın en fazla olduğu bir-iki hafta içinde bilgiler yeniden tekrarlanırsa unutulmanın önüne geçilir.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Öğrenilen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bilgi anlamlıysa belli aralıklarla yapılan tekrar hatırlamayı % 100’e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çıkarır.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9571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58813" y="1166736"/>
            <a:ext cx="8219256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Hatırlamayı Kolaylaştıran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158813" y="2553628"/>
            <a:ext cx="8435280" cy="3635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Kişiden kişiye değişiklik göstermeyen ve hatırlamayı kolaylaştıran yöntemler şunlardır: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1. Öğrenilenlerin Tekrarlanması: </a:t>
            </a:r>
          </a:p>
          <a:p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Uzun bir süre içinde yapılan tek bir tekrar yerine birkaç güne dağılan kısa süreli tekrarlar kalıcı öğrenme için daha verimlidir.</a:t>
            </a:r>
          </a:p>
          <a:p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Öğrenilen bir bilginin unutulmasında en az etkisi olan şey uykudur. </a:t>
            </a:r>
          </a:p>
          <a:p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Bu nedenle gece yatmadan önce yapılacak kısa bir tekrarın öğrenilmiş malzemenin hafızada yerleştirilesi için mükemmel bir imkan sunmaktadır.</a:t>
            </a:r>
          </a:p>
        </p:txBody>
      </p:sp>
    </p:spTree>
    <p:extLst>
      <p:ext uri="{BB962C8B-B14F-4D97-AF65-F5344CB8AC3E}">
        <p14:creationId xmlns:p14="http://schemas.microsoft.com/office/powerpoint/2010/main" val="390871066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74902" y="28069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Belleğin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Tanıma Özelliği: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Her insanın öğrenmede güçlü ya da güçsüz olduğu bir yan vardır.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Somut olan şeylerin daha kolay öğrenilebileceğinden hareketle, uygulayarak, deneyerek, çizerek ya da çözerek öğrenilen bilgilerin hatırlanması daha kolay olur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774902" y="1419425"/>
            <a:ext cx="8219256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Hatırlamayı Kolaylaştıran Yöntemler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633022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71811" y="2529467"/>
            <a:ext cx="7772400" cy="3135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Kavramları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Bağıntılayarak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Öğrenme: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/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Mantık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mantık içinde olan kavramlar çok kolay öğrenilir ve hatırlanırlar. Bu zihnin doğal bir özelliğidir. 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Zihin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karışık olan her şeyi basite indirgeme, yani yalınlaştırma eğilimindedir.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Çünkü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karışıklığı anlayacak biçimde yapılanamamıştır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348383" y="1171506"/>
            <a:ext cx="8219256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Hatırlamayı Kolaylaştıran Yöntemler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825064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676400" y="27288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Bütün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- Parça Bütün Tekniği İle Öğrenme: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 tür öğrenmede önce konunun bütünü anlaşılmaya çalışılmalı sonra parçaları tek tek ele alınmalı sonra da bütün tekrar çalışılmalıdır.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Eksik noktalar fark edilip, bunlar kapatılmalıdır.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676400" y="1360457"/>
            <a:ext cx="8219256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Hatırlamayı Kolaylaştıran Yöntemler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37651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676400" y="2506662"/>
            <a:ext cx="10515600" cy="3392333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Kart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Sisteminden Yararlanmak: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Hazırlanan kartların ön yüzüne öğrenilecek olan kavramın kendisi, arka yüzüne de kavramın anlamı yazılır.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Belli aralıklarla tekrarlama yapılarak kavramın zihinde kalıcılığı arttırır.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676400" y="1338155"/>
            <a:ext cx="8219256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Hatırlamayı Kolaylaştıran Yöntemler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367680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462669" y="2004045"/>
            <a:ext cx="10515600" cy="4117975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Unutmayı önlemenin iki yolu vardır.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Bunlardan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biri öğrenilen bilgileri yeri geldikçe kullanmak, diğeri de aralıklı olarak tekrar etmektir.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Tekrar etmek, öğrendiklerimizin zihinde kalması için önemlidir.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Tekrardan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daha önemli ise tekrar yapma aralığıdır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631314" y="1121181"/>
            <a:ext cx="8003232" cy="77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Hatırlamayı Kolaylaştıran Yöntemler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755626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94517" y="2384091"/>
            <a:ext cx="7772400" cy="3804836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Günlük tekrarlar: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 gün derslerde işlenen konuların ve tutulan notların tekrar edilmesidir.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Haftalık tekrar: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 hafta içinde derslerde işlenen konuların ve tutulan konuların tekrar edilmesidir.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Aylık Tekrar: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 ay içinde işlenen konular ve tutulan notların gözden geçirilmesidir. Planlı çalışma da ancak düzenli tekrarlara gerçekleşir.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4517" y="1292600"/>
            <a:ext cx="7772400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Tekrar Süreleri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18269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38400" y="2541301"/>
            <a:ext cx="7772400" cy="3277344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Öğrendikten hemen sonra düzenli tekrar yapılırsa hatırlama da kolay olur.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Bunu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için; İlk tekrar 20-40 dakikalık öğrenme sonunda yapılmalı ve 10 dakika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sürmelidir.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Bilgiler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gün daha aynı düzeyde kalır.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605668" y="1281449"/>
            <a:ext cx="7772400" cy="778098"/>
          </a:xfrm>
        </p:spPr>
        <p:txBody>
          <a:bodyPr>
            <a:normAutofit/>
          </a:bodyPr>
          <a:lstStyle/>
          <a:p>
            <a:r>
              <a:rPr lang="tr-TR" dirty="0" smtClean="0"/>
              <a:t>Tekrar Süreleri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322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3702</Words>
  <Application>Microsoft Office PowerPoint</Application>
  <PresentationFormat>Geniş ekran</PresentationFormat>
  <Paragraphs>656</Paragraphs>
  <Slides>102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102</vt:i4>
      </vt:variant>
    </vt:vector>
  </HeadingPairs>
  <TitlesOfParts>
    <vt:vector size="106" baseType="lpstr">
      <vt:lpstr>Arial</vt:lpstr>
      <vt:lpstr>Calibri</vt:lpstr>
      <vt:lpstr>Calibri Light</vt:lpstr>
      <vt:lpstr>Office Teması</vt:lpstr>
      <vt:lpstr>VERİMLİ DERS ÇALIŞMA YÖNTEMLERİ</vt:lpstr>
      <vt:lpstr>HEDEF BELİRLEME</vt:lpstr>
      <vt:lpstr>Düşünelim ?</vt:lpstr>
      <vt:lpstr>Hedef Belirleme</vt:lpstr>
      <vt:lpstr>Hedef Belirleme</vt:lpstr>
      <vt:lpstr>Düşünelim ?</vt:lpstr>
      <vt:lpstr>Hedef Belirleme Aşamaları</vt:lpstr>
      <vt:lpstr>Hedef Belirleme Aşamaları</vt:lpstr>
      <vt:lpstr>Hedef Belirleme Aşamaları</vt:lpstr>
      <vt:lpstr>Düşünelim ?</vt:lpstr>
      <vt:lpstr>Hedef Belirlerken Dikkat Edilmesi Gereken Hususlar</vt:lpstr>
      <vt:lpstr>Hedef Belirlerken Dikkat Edilmesi Gereken Hususlar</vt:lpstr>
      <vt:lpstr>Hedef Belirlerken Dikkat Edilmesi Gereken Hususlar</vt:lpstr>
      <vt:lpstr>Hedef Belirlerken Dikkat Edilmesi Gereken Hususlar</vt:lpstr>
      <vt:lpstr>Hedef Belirlerken Dikkat Edilmesi Gereken Hususlar</vt:lpstr>
      <vt:lpstr>VERİMLİ DERS ÇALIŞMAYI OLUMSUZ ETKİLEYEN FAKTÖRLER</vt:lpstr>
      <vt:lpstr>Düşünelim ?</vt:lpstr>
      <vt:lpstr>Verimli Ders Çalışmayı olumsuz etkileyen Faktörler</vt:lpstr>
      <vt:lpstr>Verimli Ders Çalışmayı olumsuz etkileyen Faktörler</vt:lpstr>
      <vt:lpstr>Verimli Ders Çalışmayı olumsuz etkileyen Faktörler</vt:lpstr>
      <vt:lpstr>Verimli Ders Çalışmayı olumsuz etkileyen Faktörler</vt:lpstr>
      <vt:lpstr>Verimli Ders Çalışmayı olumsuz etkileyen Faktörler</vt:lpstr>
      <vt:lpstr>Verimli Ders Çalışmayı olumsuz etkileyen Faktörler</vt:lpstr>
      <vt:lpstr>Verimli Ders Çalışmayı olumsuz etkileyen Faktörler</vt:lpstr>
      <vt:lpstr>Verimli Ders Çalışmayı olumsuz etkileyen Faktörler</vt:lpstr>
      <vt:lpstr>Verimli Ders Çalışmayı olumsuz etkileyen Faktörler</vt:lpstr>
      <vt:lpstr>Verimli Ders Çalışmayı olumsuz etkileyen Faktörler</vt:lpstr>
      <vt:lpstr>Verimli Ders Çalışmayı olumsuz etkileyen Faktörler</vt:lpstr>
      <vt:lpstr>DERS ÇALIŞMA PROGRAMI HAZIRLAMA</vt:lpstr>
      <vt:lpstr>Ders Çalışma Programı Hazırlama</vt:lpstr>
      <vt:lpstr>Ders Çalışma Programı Hazırlama</vt:lpstr>
      <vt:lpstr>Düşünelim ?</vt:lpstr>
      <vt:lpstr>Ders Çalışma Programı Neden Gerekli?</vt:lpstr>
      <vt:lpstr>Ders Çalışma Programı Neden Gerekli?</vt:lpstr>
      <vt:lpstr>Ders Çalışma Programının Faydaları</vt:lpstr>
      <vt:lpstr>Ders Çalışma Programı Hazırlarken Dikkat Edilecek Hususlar</vt:lpstr>
      <vt:lpstr>Ders Çalışma Programı Hazırlarken Dikkat Edilecek Hususlar</vt:lpstr>
      <vt:lpstr>PowerPoint Sunusu</vt:lpstr>
      <vt:lpstr>Ders Çalışma Programı Hazırlarken Dikkat Edilecek Hususlar</vt:lpstr>
      <vt:lpstr>Ders Çalışma Programı Hazırlarken Dikkat Edilecek Hususlar</vt:lpstr>
      <vt:lpstr>Ders Çalışma Programı Hazırlarken Dikkat Edilecek Hususlar</vt:lpstr>
      <vt:lpstr>Ders Çalışma Programı Hazırlarken Dikkat Edilecek Hususlar</vt:lpstr>
      <vt:lpstr>Soru Çözüm Kağıdı Örneği</vt:lpstr>
      <vt:lpstr>Soru Çözüm Hedefleri</vt:lpstr>
      <vt:lpstr>Soru Çözüm Hedefleri</vt:lpstr>
      <vt:lpstr>ETKİLİ OKUMA</vt:lpstr>
      <vt:lpstr>Düşünelim ?</vt:lpstr>
      <vt:lpstr>Etkili Okuma</vt:lpstr>
      <vt:lpstr>Etkili Okuma</vt:lpstr>
      <vt:lpstr>İSOAT Tekniği</vt:lpstr>
      <vt:lpstr>AKTİF DİNLEME</vt:lpstr>
      <vt:lpstr>Düşünelim ?</vt:lpstr>
      <vt:lpstr>Aktif Dinleme</vt:lpstr>
      <vt:lpstr>Aktif Dinleme</vt:lpstr>
      <vt:lpstr>Aktif Dinleme</vt:lpstr>
      <vt:lpstr>Aktif Dinleme</vt:lpstr>
      <vt:lpstr>Aktif Dinleme Teknikleri</vt:lpstr>
      <vt:lpstr>Aktif Dinleme Teknikleri</vt:lpstr>
      <vt:lpstr>Aktif Dinleme Teknikleri</vt:lpstr>
      <vt:lpstr>Aktif Dinleme Teknikleri</vt:lpstr>
      <vt:lpstr>Aktif Dinleme Teknikleri</vt:lpstr>
      <vt:lpstr>Aktif Dinleme Teknikleri</vt:lpstr>
      <vt:lpstr>Aktif Dinleme Teknikleri</vt:lpstr>
      <vt:lpstr>Aktif Dinleme Teknikleri</vt:lpstr>
      <vt:lpstr>Aktif Dinleme Teknikleri</vt:lpstr>
      <vt:lpstr>Aktif Dinleme Teknikleri</vt:lpstr>
      <vt:lpstr>Aktif Dinleme Teknikleri</vt:lpstr>
      <vt:lpstr>Aktif Dinleme</vt:lpstr>
      <vt:lpstr>Kötü Dinleme Alışkanlıkları</vt:lpstr>
      <vt:lpstr>Kötü Dinleme Alışkanlıkları</vt:lpstr>
      <vt:lpstr>Kötü Dinleme Alışkanlıkları</vt:lpstr>
      <vt:lpstr>ETKİLİ NOT TUTMA</vt:lpstr>
      <vt:lpstr>Etkili Not Tutma</vt:lpstr>
      <vt:lpstr>Düşünelim ?</vt:lpstr>
      <vt:lpstr>Not Tutarken Dikkat Edilmesi Gerekenler</vt:lpstr>
      <vt:lpstr>Not Tutarken Dikkat Edilmesi Gerekenler</vt:lpstr>
      <vt:lpstr>Not Tutarken Dikkat Edilmesi Gerekenler</vt:lpstr>
      <vt:lpstr>Not Tutarken Dikkat Edilmesi Gerekenler</vt:lpstr>
      <vt:lpstr>Not Tutarken Dikkat Edilmesi Gerekenler</vt:lpstr>
      <vt:lpstr>Dikkat!</vt:lpstr>
      <vt:lpstr>Yaygın Not Alma Sorunları</vt:lpstr>
      <vt:lpstr>Yaygın Not Alma Sorunları</vt:lpstr>
      <vt:lpstr>Yaygın Not Alma Sorunları</vt:lpstr>
      <vt:lpstr>Yaygın Not Alma Sorunları</vt:lpstr>
      <vt:lpstr>Yaygın Not Alma Sorunları</vt:lpstr>
      <vt:lpstr>DOĞRU TEKRAR ETME</vt:lpstr>
      <vt:lpstr>Düşünelim ?</vt:lpstr>
      <vt:lpstr>Bilgiler Neden Unutulur?</vt:lpstr>
      <vt:lpstr>Bilgiler Neden Unutulur?</vt:lpstr>
      <vt:lpstr>Unutma Hızı</vt:lpstr>
      <vt:lpstr>Tekrar Etmenin Önemi</vt:lpstr>
      <vt:lpstr>Hatırlamayı Kolaylaştıran Yöntemler</vt:lpstr>
      <vt:lpstr>Hatırlamayı Kolaylaştıran Yöntemler</vt:lpstr>
      <vt:lpstr>Hatırlamayı Kolaylaştıran Yöntemler</vt:lpstr>
      <vt:lpstr>Hatırlamayı Kolaylaştıran Yöntemler</vt:lpstr>
      <vt:lpstr>Hatırlamayı Kolaylaştıran Yöntemler</vt:lpstr>
      <vt:lpstr>Hatırlamayı Kolaylaştıran Yöntemler</vt:lpstr>
      <vt:lpstr>Tekrar Süreleri</vt:lpstr>
      <vt:lpstr>Tekrar Süreleri</vt:lpstr>
      <vt:lpstr>Tekrar Süreleri</vt:lpstr>
      <vt:lpstr>Son Olarak …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MyMucahit</dc:creator>
  <cp:lastModifiedBy>Fatih KILIC</cp:lastModifiedBy>
  <cp:revision>34</cp:revision>
  <dcterms:created xsi:type="dcterms:W3CDTF">2022-11-22T12:30:30Z</dcterms:created>
  <dcterms:modified xsi:type="dcterms:W3CDTF">2022-11-23T10:31:44Z</dcterms:modified>
</cp:coreProperties>
</file>